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84" r:id="rId3"/>
    <p:sldId id="270" r:id="rId4"/>
    <p:sldId id="279" r:id="rId5"/>
    <p:sldId id="257" r:id="rId6"/>
    <p:sldId id="274" r:id="rId7"/>
    <p:sldId id="275" r:id="rId8"/>
    <p:sldId id="276" r:id="rId9"/>
    <p:sldId id="277" r:id="rId10"/>
    <p:sldId id="278" r:id="rId11"/>
    <p:sldId id="280" r:id="rId12"/>
    <p:sldId id="281" r:id="rId13"/>
    <p:sldId id="273" r:id="rId14"/>
    <p:sldId id="282" r:id="rId15"/>
    <p:sldId id="283" r:id="rId16"/>
    <p:sldId id="272" r:id="rId17"/>
    <p:sldId id="271" r:id="rId18"/>
    <p:sldId id="261" r:id="rId19"/>
    <p:sldId id="287" r:id="rId20"/>
    <p:sldId id="288" r:id="rId21"/>
    <p:sldId id="286" r:id="rId22"/>
    <p:sldId id="259" r:id="rId23"/>
    <p:sldId id="263" r:id="rId24"/>
    <p:sldId id="267" r:id="rId25"/>
    <p:sldId id="268" r:id="rId26"/>
    <p:sldId id="289" r:id="rId27"/>
    <p:sldId id="290" r:id="rId28"/>
    <p:sldId id="28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936"/>
    <p:restoredTop sz="76180"/>
  </p:normalViewPr>
  <p:slideViewPr>
    <p:cSldViewPr snapToGrid="0" snapToObjects="1">
      <p:cViewPr varScale="1">
        <p:scale>
          <a:sx n="118" d="100"/>
          <a:sy n="118" d="100"/>
        </p:scale>
        <p:origin x="141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0.png>
</file>

<file path=ppt/media/image11.png>
</file>

<file path=ppt/media/image14.gif>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45FCA3-9BA3-4445-9F7E-8C4FDF34B3E7}" type="datetimeFigureOut">
              <a:rPr lang="en-US" smtClean="0"/>
              <a:t>11/5/23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EB1D99-DBB0-D24C-BA95-5F12BAFF744D}" type="slidenum">
              <a:rPr lang="en-US" smtClean="0"/>
              <a:t>‹#›</a:t>
            </a:fld>
            <a:endParaRPr lang="en-US"/>
          </a:p>
        </p:txBody>
      </p:sp>
    </p:spTree>
    <p:extLst>
      <p:ext uri="{BB962C8B-B14F-4D97-AF65-F5344CB8AC3E}">
        <p14:creationId xmlns:p14="http://schemas.microsoft.com/office/powerpoint/2010/main" val="5143477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all of these data sets have in common?</a:t>
            </a:r>
          </a:p>
          <a:p>
            <a:r>
              <a:rPr lang="en-US" dirty="0"/>
              <a:t>Could we put them into a regular linear model? Why not?</a:t>
            </a:r>
          </a:p>
          <a:p>
            <a:endParaRPr lang="en-US" dirty="0"/>
          </a:p>
          <a:p>
            <a:r>
              <a:rPr lang="en-US" dirty="0"/>
              <a:t>So what can we do?</a:t>
            </a:r>
          </a:p>
          <a:p>
            <a:endParaRPr lang="en-US" dirty="0"/>
          </a:p>
          <a:p>
            <a:r>
              <a:rPr lang="en-US" dirty="0"/>
              <a:t>Looking for AIC, looking for drop one </a:t>
            </a:r>
            <a:r>
              <a:rPr lang="en-US" dirty="0" err="1"/>
              <a:t>pvalues</a:t>
            </a:r>
            <a:r>
              <a:rPr lang="en-US" dirty="0"/>
              <a:t>.</a:t>
            </a:r>
          </a:p>
          <a:p>
            <a:endParaRPr lang="en-US" dirty="0"/>
          </a:p>
          <a:p>
            <a:r>
              <a:rPr lang="en-US" dirty="0"/>
              <a:t>What are the problems with these?</a:t>
            </a:r>
          </a:p>
          <a:p>
            <a:endParaRPr lang="en-US" dirty="0"/>
          </a:p>
          <a:p>
            <a:r>
              <a:rPr lang="en-US" dirty="0"/>
              <a:t>Drop one is anticonservative, AIC doesn’t aid in prediction</a:t>
            </a:r>
          </a:p>
        </p:txBody>
      </p:sp>
      <p:sp>
        <p:nvSpPr>
          <p:cNvPr id="4" name="Slide Number Placeholder 3"/>
          <p:cNvSpPr>
            <a:spLocks noGrp="1"/>
          </p:cNvSpPr>
          <p:nvPr>
            <p:ph type="sldNum" sz="quarter" idx="5"/>
          </p:nvPr>
        </p:nvSpPr>
        <p:spPr/>
        <p:txBody>
          <a:bodyPr/>
          <a:lstStyle/>
          <a:p>
            <a:fld id="{75EB1D99-DBB0-D24C-BA95-5F12BAFF744D}" type="slidenum">
              <a:rPr lang="en-US" smtClean="0"/>
              <a:t>4</a:t>
            </a:fld>
            <a:endParaRPr lang="en-US"/>
          </a:p>
        </p:txBody>
      </p:sp>
    </p:spTree>
    <p:extLst>
      <p:ext uri="{BB962C8B-B14F-4D97-AF65-F5344CB8AC3E}">
        <p14:creationId xmlns:p14="http://schemas.microsoft.com/office/powerpoint/2010/main" val="2355459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you heard of these (pause for response because they talked about random forest last week!)</a:t>
            </a:r>
          </a:p>
        </p:txBody>
      </p:sp>
      <p:sp>
        <p:nvSpPr>
          <p:cNvPr id="4" name="Slide Number Placeholder 3"/>
          <p:cNvSpPr>
            <a:spLocks noGrp="1"/>
          </p:cNvSpPr>
          <p:nvPr>
            <p:ph type="sldNum" sz="quarter" idx="5"/>
          </p:nvPr>
        </p:nvSpPr>
        <p:spPr/>
        <p:txBody>
          <a:bodyPr/>
          <a:lstStyle/>
          <a:p>
            <a:fld id="{75EB1D99-DBB0-D24C-BA95-5F12BAFF744D}" type="slidenum">
              <a:rPr lang="en-US" smtClean="0"/>
              <a:t>18</a:t>
            </a:fld>
            <a:endParaRPr lang="en-US"/>
          </a:p>
        </p:txBody>
      </p:sp>
    </p:spTree>
    <p:extLst>
      <p:ext uri="{BB962C8B-B14F-4D97-AF65-F5344CB8AC3E}">
        <p14:creationId xmlns:p14="http://schemas.microsoft.com/office/powerpoint/2010/main" val="1398083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methods that are only recently being implemented in ecology and evolution – this is a big part of what my most recent postdoc was on, and a paper that we’re soon to submit. </a:t>
            </a:r>
          </a:p>
          <a:p>
            <a:endParaRPr lang="en-US" dirty="0"/>
          </a:p>
          <a:p>
            <a:r>
              <a:rPr lang="en-US" dirty="0"/>
              <a:t>There is a need for these in ecology and evolution – because they help to sort out the n&lt;&lt;&lt;p problem. </a:t>
            </a:r>
          </a:p>
        </p:txBody>
      </p:sp>
      <p:sp>
        <p:nvSpPr>
          <p:cNvPr id="4" name="Slide Number Placeholder 3"/>
          <p:cNvSpPr>
            <a:spLocks noGrp="1"/>
          </p:cNvSpPr>
          <p:nvPr>
            <p:ph type="sldNum" sz="quarter" idx="5"/>
          </p:nvPr>
        </p:nvSpPr>
        <p:spPr/>
        <p:txBody>
          <a:bodyPr/>
          <a:lstStyle/>
          <a:p>
            <a:fld id="{75EB1D99-DBB0-D24C-BA95-5F12BAFF744D}" type="slidenum">
              <a:rPr lang="en-US" smtClean="0"/>
              <a:t>21</a:t>
            </a:fld>
            <a:endParaRPr lang="en-US"/>
          </a:p>
        </p:txBody>
      </p:sp>
    </p:spTree>
    <p:extLst>
      <p:ext uri="{BB962C8B-B14F-4D97-AF65-F5344CB8AC3E}">
        <p14:creationId xmlns:p14="http://schemas.microsoft.com/office/powerpoint/2010/main" val="3659239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SURE IF I STILL LIKE THIS SLIDE</a:t>
            </a:r>
          </a:p>
        </p:txBody>
      </p:sp>
      <p:sp>
        <p:nvSpPr>
          <p:cNvPr id="4" name="Slide Number Placeholder 3"/>
          <p:cNvSpPr>
            <a:spLocks noGrp="1"/>
          </p:cNvSpPr>
          <p:nvPr>
            <p:ph type="sldNum" sz="quarter" idx="5"/>
          </p:nvPr>
        </p:nvSpPr>
        <p:spPr/>
        <p:txBody>
          <a:bodyPr/>
          <a:lstStyle/>
          <a:p>
            <a:fld id="{75EB1D99-DBB0-D24C-BA95-5F12BAFF744D}" type="slidenum">
              <a:rPr lang="en-US" smtClean="0"/>
              <a:t>5</a:t>
            </a:fld>
            <a:endParaRPr lang="en-US"/>
          </a:p>
        </p:txBody>
      </p:sp>
    </p:spTree>
    <p:extLst>
      <p:ext uri="{BB962C8B-B14F-4D97-AF65-F5344CB8AC3E}">
        <p14:creationId xmlns:p14="http://schemas.microsoft.com/office/powerpoint/2010/main" val="2145116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0" i="0" dirty="0">
                <a:solidFill>
                  <a:srgbClr val="2A2A2A"/>
                </a:solidFill>
                <a:effectLst/>
                <a:latin typeface="Merriweather" panose="020F0502020204030204" pitchFamily="34" charset="0"/>
              </a:rPr>
              <a:t>PVE = 0.912</a:t>
            </a:r>
          </a:p>
          <a:p>
            <a:endParaRPr lang="en-CA" b="0" i="0" dirty="0">
              <a:solidFill>
                <a:srgbClr val="2A2A2A"/>
              </a:solidFill>
              <a:effectLst/>
              <a:latin typeface="Merriweather" panose="020F0502020204030204" pitchFamily="34" charset="0"/>
            </a:endParaRPr>
          </a:p>
          <a:p>
            <a:r>
              <a:rPr lang="en-CA" b="0" i="0" dirty="0">
                <a:solidFill>
                  <a:srgbClr val="2A2A2A"/>
                </a:solidFill>
                <a:effectLst/>
                <a:latin typeface="Merriweather" panose="020F0502020204030204" pitchFamily="34" charset="0"/>
              </a:rPr>
              <a:t>PGE = </a:t>
            </a:r>
            <a:r>
              <a:rPr lang="en-CA" b="0" i="0" dirty="0">
                <a:solidFill>
                  <a:srgbClr val="2A2A2A"/>
                </a:solidFill>
                <a:effectLst/>
                <a:latin typeface="Merriweather" pitchFamily="2" charset="77"/>
              </a:rPr>
              <a:t>0.598</a:t>
            </a:r>
            <a:endParaRPr lang="en-US" dirty="0"/>
          </a:p>
        </p:txBody>
      </p:sp>
      <p:sp>
        <p:nvSpPr>
          <p:cNvPr id="4" name="Slide Number Placeholder 3"/>
          <p:cNvSpPr>
            <a:spLocks noGrp="1"/>
          </p:cNvSpPr>
          <p:nvPr>
            <p:ph type="sldNum" sz="quarter" idx="5"/>
          </p:nvPr>
        </p:nvSpPr>
        <p:spPr/>
        <p:txBody>
          <a:bodyPr/>
          <a:lstStyle/>
          <a:p>
            <a:fld id="{75EB1D99-DBB0-D24C-BA95-5F12BAFF744D}" type="slidenum">
              <a:rPr lang="en-US" smtClean="0"/>
              <a:t>9</a:t>
            </a:fld>
            <a:endParaRPr lang="en-US"/>
          </a:p>
        </p:txBody>
      </p:sp>
    </p:spTree>
    <p:extLst>
      <p:ext uri="{BB962C8B-B14F-4D97-AF65-F5344CB8AC3E}">
        <p14:creationId xmlns:p14="http://schemas.microsoft.com/office/powerpoint/2010/main" val="15988799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0" i="0" dirty="0">
                <a:solidFill>
                  <a:srgbClr val="2A2A2A"/>
                </a:solidFill>
                <a:effectLst/>
                <a:latin typeface="Merriweather" panose="020F0502020204030204" pitchFamily="34" charset="0"/>
              </a:rPr>
              <a:t>PVE = 0.912</a:t>
            </a:r>
          </a:p>
          <a:p>
            <a:endParaRPr lang="en-CA" b="0" i="0" dirty="0">
              <a:solidFill>
                <a:srgbClr val="2A2A2A"/>
              </a:solidFill>
              <a:effectLst/>
              <a:latin typeface="Merriweather" panose="020F0502020204030204" pitchFamily="34" charset="0"/>
            </a:endParaRPr>
          </a:p>
          <a:p>
            <a:r>
              <a:rPr lang="en-CA" b="0" i="0" dirty="0">
                <a:solidFill>
                  <a:srgbClr val="2A2A2A"/>
                </a:solidFill>
                <a:effectLst/>
                <a:latin typeface="Merriweather" panose="020F0502020204030204" pitchFamily="34" charset="0"/>
              </a:rPr>
              <a:t>PGE = </a:t>
            </a:r>
            <a:r>
              <a:rPr lang="en-CA" b="0" i="0" dirty="0">
                <a:solidFill>
                  <a:srgbClr val="2A2A2A"/>
                </a:solidFill>
                <a:effectLst/>
                <a:latin typeface="Merriweather" pitchFamily="2" charset="77"/>
              </a:rPr>
              <a:t>0.598</a:t>
            </a:r>
            <a:endParaRPr lang="en-US" dirty="0"/>
          </a:p>
        </p:txBody>
      </p:sp>
      <p:sp>
        <p:nvSpPr>
          <p:cNvPr id="4" name="Slide Number Placeholder 3"/>
          <p:cNvSpPr>
            <a:spLocks noGrp="1"/>
          </p:cNvSpPr>
          <p:nvPr>
            <p:ph type="sldNum" sz="quarter" idx="5"/>
          </p:nvPr>
        </p:nvSpPr>
        <p:spPr/>
        <p:txBody>
          <a:bodyPr/>
          <a:lstStyle/>
          <a:p>
            <a:fld id="{75EB1D99-DBB0-D24C-BA95-5F12BAFF744D}" type="slidenum">
              <a:rPr lang="en-US" smtClean="0"/>
              <a:t>10</a:t>
            </a:fld>
            <a:endParaRPr lang="en-US"/>
          </a:p>
        </p:txBody>
      </p:sp>
    </p:spTree>
    <p:extLst>
      <p:ext uri="{BB962C8B-B14F-4D97-AF65-F5344CB8AC3E}">
        <p14:creationId xmlns:p14="http://schemas.microsoft.com/office/powerpoint/2010/main" val="21584890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can we break down error?</a:t>
            </a:r>
          </a:p>
        </p:txBody>
      </p:sp>
      <p:sp>
        <p:nvSpPr>
          <p:cNvPr id="4" name="Slide Number Placeholder 3"/>
          <p:cNvSpPr>
            <a:spLocks noGrp="1"/>
          </p:cNvSpPr>
          <p:nvPr>
            <p:ph type="sldNum" sz="quarter" idx="5"/>
          </p:nvPr>
        </p:nvSpPr>
        <p:spPr/>
        <p:txBody>
          <a:bodyPr/>
          <a:lstStyle/>
          <a:p>
            <a:fld id="{75EB1D99-DBB0-D24C-BA95-5F12BAFF744D}" type="slidenum">
              <a:rPr lang="en-US" smtClean="0"/>
              <a:t>12</a:t>
            </a:fld>
            <a:endParaRPr lang="en-US"/>
          </a:p>
        </p:txBody>
      </p:sp>
    </p:spTree>
    <p:extLst>
      <p:ext uri="{BB962C8B-B14F-4D97-AF65-F5344CB8AC3E}">
        <p14:creationId xmlns:p14="http://schemas.microsoft.com/office/powerpoint/2010/main" val="24793494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think a bit about how much of the variation is explained in each model.</a:t>
            </a:r>
          </a:p>
          <a:p>
            <a:endParaRPr lang="en-US" dirty="0"/>
          </a:p>
          <a:p>
            <a:r>
              <a:rPr lang="en-US" dirty="0"/>
              <a:t>We can think about these are R2s, we can also think about root mean squared error. Basically, we interested in how much variation in the trait remains unexplained after we’ve explained using the parameters we’re interested in. </a:t>
            </a:r>
          </a:p>
        </p:txBody>
      </p:sp>
      <p:sp>
        <p:nvSpPr>
          <p:cNvPr id="4" name="Slide Number Placeholder 3"/>
          <p:cNvSpPr>
            <a:spLocks noGrp="1"/>
          </p:cNvSpPr>
          <p:nvPr>
            <p:ph type="sldNum" sz="quarter" idx="5"/>
          </p:nvPr>
        </p:nvSpPr>
        <p:spPr/>
        <p:txBody>
          <a:bodyPr/>
          <a:lstStyle/>
          <a:p>
            <a:fld id="{75EB1D99-DBB0-D24C-BA95-5F12BAFF744D}" type="slidenum">
              <a:rPr lang="en-US" smtClean="0"/>
              <a:t>13</a:t>
            </a:fld>
            <a:endParaRPr lang="en-US"/>
          </a:p>
        </p:txBody>
      </p:sp>
    </p:spTree>
    <p:extLst>
      <p:ext uri="{BB962C8B-B14F-4D97-AF65-F5344CB8AC3E}">
        <p14:creationId xmlns:p14="http://schemas.microsoft.com/office/powerpoint/2010/main" val="1001356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do a lot of inference in ecology and evolution – what are some examples of this?</a:t>
            </a:r>
          </a:p>
          <a:p>
            <a:endParaRPr lang="en-US" dirty="0"/>
          </a:p>
          <a:p>
            <a:r>
              <a:rPr lang="en-US" dirty="0"/>
              <a:t>When do we do in sample prediction?! – This is our R2 most of the time</a:t>
            </a:r>
          </a:p>
          <a:p>
            <a:endParaRPr lang="en-US" dirty="0"/>
          </a:p>
          <a:p>
            <a:r>
              <a:rPr lang="en-US" dirty="0"/>
              <a:t>When do we do out of sample prediction?</a:t>
            </a:r>
          </a:p>
        </p:txBody>
      </p:sp>
      <p:sp>
        <p:nvSpPr>
          <p:cNvPr id="4" name="Slide Number Placeholder 3"/>
          <p:cNvSpPr>
            <a:spLocks noGrp="1"/>
          </p:cNvSpPr>
          <p:nvPr>
            <p:ph type="sldNum" sz="quarter" idx="5"/>
          </p:nvPr>
        </p:nvSpPr>
        <p:spPr/>
        <p:txBody>
          <a:bodyPr/>
          <a:lstStyle/>
          <a:p>
            <a:fld id="{75EB1D99-DBB0-D24C-BA95-5F12BAFF744D}" type="slidenum">
              <a:rPr lang="en-US" smtClean="0"/>
              <a:t>15</a:t>
            </a:fld>
            <a:endParaRPr lang="en-US"/>
          </a:p>
        </p:txBody>
      </p:sp>
    </p:spTree>
    <p:extLst>
      <p:ext uri="{BB962C8B-B14F-4D97-AF65-F5344CB8AC3E}">
        <p14:creationId xmlns:p14="http://schemas.microsoft.com/office/powerpoint/2010/main" val="2073568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Grey box is the reproduceable error. This is the most that we could ever explain, because this is what is explained by causal parameters. The rest is due to chance.</a:t>
            </a:r>
          </a:p>
          <a:p>
            <a:endParaRPr lang="en-US" dirty="0"/>
          </a:p>
          <a:p>
            <a:r>
              <a:rPr lang="en-US" dirty="0"/>
              <a:t>Is this something we can know for any given trait before we get out there?</a:t>
            </a:r>
          </a:p>
          <a:p>
            <a:endParaRPr lang="en-US" dirty="0"/>
          </a:p>
          <a:p>
            <a:endParaRPr lang="en-US" dirty="0"/>
          </a:p>
        </p:txBody>
      </p:sp>
      <p:sp>
        <p:nvSpPr>
          <p:cNvPr id="4" name="Slide Number Placeholder 3"/>
          <p:cNvSpPr>
            <a:spLocks noGrp="1"/>
          </p:cNvSpPr>
          <p:nvPr>
            <p:ph type="sldNum" sz="quarter" idx="5"/>
          </p:nvPr>
        </p:nvSpPr>
        <p:spPr/>
        <p:txBody>
          <a:bodyPr/>
          <a:lstStyle/>
          <a:p>
            <a:fld id="{75EB1D99-DBB0-D24C-BA95-5F12BAFF744D}" type="slidenum">
              <a:rPr lang="en-US" smtClean="0"/>
              <a:t>16</a:t>
            </a:fld>
            <a:endParaRPr lang="en-US"/>
          </a:p>
        </p:txBody>
      </p:sp>
    </p:spTree>
    <p:extLst>
      <p:ext uri="{BB962C8B-B14F-4D97-AF65-F5344CB8AC3E}">
        <p14:creationId xmlns:p14="http://schemas.microsoft.com/office/powerpoint/2010/main" val="39407484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Simulations that we did, where we simulated the number of N on the top, the number of parameters on the right side, 10 causal parameters for each of the betas. </a:t>
            </a:r>
          </a:p>
          <a:p>
            <a:endParaRPr lang="en-US" dirty="0"/>
          </a:p>
          <a:p>
            <a:r>
              <a:rPr lang="en-US" dirty="0"/>
              <a:t>Grey is the reducible error, white is the irreducible error – we are wrong if we’re thinking we’re explaining the white here. </a:t>
            </a:r>
          </a:p>
          <a:p>
            <a:endParaRPr lang="en-US" dirty="0"/>
          </a:p>
          <a:p>
            <a:r>
              <a:rPr lang="en-US" dirty="0"/>
              <a:t>Ignore the points – these are the punch lines of how well each of these methods did in each of these scenarios – stand by for the paper!</a:t>
            </a:r>
          </a:p>
          <a:p>
            <a:endParaRPr lang="en-US" dirty="0"/>
          </a:p>
          <a:p>
            <a:r>
              <a:rPr lang="en-US" dirty="0"/>
              <a:t>What I want you to get from this is that it’s really a small target when beta is small!</a:t>
            </a:r>
          </a:p>
          <a:p>
            <a:endParaRPr lang="en-US" dirty="0"/>
          </a:p>
          <a:p>
            <a:r>
              <a:rPr lang="en-US" dirty="0"/>
              <a:t>We’re trying to hit the top right corner of the grey box. Except we don’t know how large the grey box really is when we start out. And remember what that means for the r2 even if we do it well – our prediction is kind of out of our control because of the processes that lead to the response variable. </a:t>
            </a:r>
          </a:p>
        </p:txBody>
      </p:sp>
      <p:sp>
        <p:nvSpPr>
          <p:cNvPr id="4" name="Slide Number Placeholder 3"/>
          <p:cNvSpPr>
            <a:spLocks noGrp="1"/>
          </p:cNvSpPr>
          <p:nvPr>
            <p:ph type="sldNum" sz="quarter" idx="5"/>
          </p:nvPr>
        </p:nvSpPr>
        <p:spPr/>
        <p:txBody>
          <a:bodyPr/>
          <a:lstStyle/>
          <a:p>
            <a:fld id="{75EB1D99-DBB0-D24C-BA95-5F12BAFF744D}" type="slidenum">
              <a:rPr lang="en-US" smtClean="0"/>
              <a:t>17</a:t>
            </a:fld>
            <a:endParaRPr lang="en-US"/>
          </a:p>
        </p:txBody>
      </p:sp>
    </p:spTree>
    <p:extLst>
      <p:ext uri="{BB962C8B-B14F-4D97-AF65-F5344CB8AC3E}">
        <p14:creationId xmlns:p14="http://schemas.microsoft.com/office/powerpoint/2010/main" val="26590103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4AD64-AD0C-0A4F-AE81-239BCA8263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7CE16F9-08DA-8549-83B1-62A0BD7C1D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FC9FCF-14A2-1C4E-9517-94EF94592A68}"/>
              </a:ext>
            </a:extLst>
          </p:cNvPr>
          <p:cNvSpPr>
            <a:spLocks noGrp="1"/>
          </p:cNvSpPr>
          <p:nvPr>
            <p:ph type="dt" sz="half" idx="10"/>
          </p:nvPr>
        </p:nvSpPr>
        <p:spPr/>
        <p:txBody>
          <a:bodyPr/>
          <a:lstStyle/>
          <a:p>
            <a:fld id="{A96D1110-AC31-D441-B40E-A64E28028579}" type="datetimeFigureOut">
              <a:rPr lang="en-US" smtClean="0"/>
              <a:t>11/5/23</a:t>
            </a:fld>
            <a:endParaRPr lang="en-US"/>
          </a:p>
        </p:txBody>
      </p:sp>
      <p:sp>
        <p:nvSpPr>
          <p:cNvPr id="5" name="Footer Placeholder 4">
            <a:extLst>
              <a:ext uri="{FF2B5EF4-FFF2-40B4-BE49-F238E27FC236}">
                <a16:creationId xmlns:a16="http://schemas.microsoft.com/office/drawing/2014/main" id="{B5298061-BD47-2A44-8FB3-41492751BD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B2B5A2-B36C-9746-B4D5-B518B23A10CC}"/>
              </a:ext>
            </a:extLst>
          </p:cNvPr>
          <p:cNvSpPr>
            <a:spLocks noGrp="1"/>
          </p:cNvSpPr>
          <p:nvPr>
            <p:ph type="sldNum" sz="quarter" idx="12"/>
          </p:nvPr>
        </p:nvSpPr>
        <p:spPr/>
        <p:txBody>
          <a:bodyPr/>
          <a:lstStyle/>
          <a:p>
            <a:fld id="{977C5262-825D-B14D-8450-58979FF3E5CC}" type="slidenum">
              <a:rPr lang="en-US" smtClean="0"/>
              <a:t>‹#›</a:t>
            </a:fld>
            <a:endParaRPr lang="en-US"/>
          </a:p>
        </p:txBody>
      </p:sp>
    </p:spTree>
    <p:extLst>
      <p:ext uri="{BB962C8B-B14F-4D97-AF65-F5344CB8AC3E}">
        <p14:creationId xmlns:p14="http://schemas.microsoft.com/office/powerpoint/2010/main" val="2823607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C1E60-881A-374B-A64E-64FDB518D48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CBA795C-B936-CC44-94B4-F0F14D369B0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206ED2-8FD6-CA49-AF78-1B4C96EE1240}"/>
              </a:ext>
            </a:extLst>
          </p:cNvPr>
          <p:cNvSpPr>
            <a:spLocks noGrp="1"/>
          </p:cNvSpPr>
          <p:nvPr>
            <p:ph type="dt" sz="half" idx="10"/>
          </p:nvPr>
        </p:nvSpPr>
        <p:spPr/>
        <p:txBody>
          <a:bodyPr/>
          <a:lstStyle/>
          <a:p>
            <a:fld id="{A96D1110-AC31-D441-B40E-A64E28028579}" type="datetimeFigureOut">
              <a:rPr lang="en-US" smtClean="0"/>
              <a:t>11/5/23</a:t>
            </a:fld>
            <a:endParaRPr lang="en-US"/>
          </a:p>
        </p:txBody>
      </p:sp>
      <p:sp>
        <p:nvSpPr>
          <p:cNvPr id="5" name="Footer Placeholder 4">
            <a:extLst>
              <a:ext uri="{FF2B5EF4-FFF2-40B4-BE49-F238E27FC236}">
                <a16:creationId xmlns:a16="http://schemas.microsoft.com/office/drawing/2014/main" id="{302C5F6A-1F56-E545-B182-2A32A9DD79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F31B0C-6155-A54D-B7B2-59B9285E70FD}"/>
              </a:ext>
            </a:extLst>
          </p:cNvPr>
          <p:cNvSpPr>
            <a:spLocks noGrp="1"/>
          </p:cNvSpPr>
          <p:nvPr>
            <p:ph type="sldNum" sz="quarter" idx="12"/>
          </p:nvPr>
        </p:nvSpPr>
        <p:spPr/>
        <p:txBody>
          <a:bodyPr/>
          <a:lstStyle/>
          <a:p>
            <a:fld id="{977C5262-825D-B14D-8450-58979FF3E5CC}" type="slidenum">
              <a:rPr lang="en-US" smtClean="0"/>
              <a:t>‹#›</a:t>
            </a:fld>
            <a:endParaRPr lang="en-US"/>
          </a:p>
        </p:txBody>
      </p:sp>
    </p:spTree>
    <p:extLst>
      <p:ext uri="{BB962C8B-B14F-4D97-AF65-F5344CB8AC3E}">
        <p14:creationId xmlns:p14="http://schemas.microsoft.com/office/powerpoint/2010/main" val="33476453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F9482F-7FB4-4642-B1BB-6E8D023FBD6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D9915E-20F9-4D46-BC59-F14FFDFF80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0AD296-73B5-DC4D-87AB-9C92EA0F5124}"/>
              </a:ext>
            </a:extLst>
          </p:cNvPr>
          <p:cNvSpPr>
            <a:spLocks noGrp="1"/>
          </p:cNvSpPr>
          <p:nvPr>
            <p:ph type="dt" sz="half" idx="10"/>
          </p:nvPr>
        </p:nvSpPr>
        <p:spPr/>
        <p:txBody>
          <a:bodyPr/>
          <a:lstStyle/>
          <a:p>
            <a:fld id="{A96D1110-AC31-D441-B40E-A64E28028579}" type="datetimeFigureOut">
              <a:rPr lang="en-US" smtClean="0"/>
              <a:t>11/5/23</a:t>
            </a:fld>
            <a:endParaRPr lang="en-US"/>
          </a:p>
        </p:txBody>
      </p:sp>
      <p:sp>
        <p:nvSpPr>
          <p:cNvPr id="5" name="Footer Placeholder 4">
            <a:extLst>
              <a:ext uri="{FF2B5EF4-FFF2-40B4-BE49-F238E27FC236}">
                <a16:creationId xmlns:a16="http://schemas.microsoft.com/office/drawing/2014/main" id="{833C16C1-6C05-6B4C-97D0-165C2FF5EA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38E2C2-D44C-5342-915B-D5239F9F4105}"/>
              </a:ext>
            </a:extLst>
          </p:cNvPr>
          <p:cNvSpPr>
            <a:spLocks noGrp="1"/>
          </p:cNvSpPr>
          <p:nvPr>
            <p:ph type="sldNum" sz="quarter" idx="12"/>
          </p:nvPr>
        </p:nvSpPr>
        <p:spPr/>
        <p:txBody>
          <a:bodyPr/>
          <a:lstStyle/>
          <a:p>
            <a:fld id="{977C5262-825D-B14D-8450-58979FF3E5CC}" type="slidenum">
              <a:rPr lang="en-US" smtClean="0"/>
              <a:t>‹#›</a:t>
            </a:fld>
            <a:endParaRPr lang="en-US"/>
          </a:p>
        </p:txBody>
      </p:sp>
    </p:spTree>
    <p:extLst>
      <p:ext uri="{BB962C8B-B14F-4D97-AF65-F5344CB8AC3E}">
        <p14:creationId xmlns:p14="http://schemas.microsoft.com/office/powerpoint/2010/main" val="2234273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2CB4A-5F7C-9244-85B8-D4C6A25C0B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78DE52-D584-504B-83E1-D2A91B8466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1A0FAB-B4FA-3C42-A64C-DD25D1D6997C}"/>
              </a:ext>
            </a:extLst>
          </p:cNvPr>
          <p:cNvSpPr>
            <a:spLocks noGrp="1"/>
          </p:cNvSpPr>
          <p:nvPr>
            <p:ph type="dt" sz="half" idx="10"/>
          </p:nvPr>
        </p:nvSpPr>
        <p:spPr/>
        <p:txBody>
          <a:bodyPr/>
          <a:lstStyle/>
          <a:p>
            <a:fld id="{A96D1110-AC31-D441-B40E-A64E28028579}" type="datetimeFigureOut">
              <a:rPr lang="en-US" smtClean="0"/>
              <a:t>11/5/23</a:t>
            </a:fld>
            <a:endParaRPr lang="en-US"/>
          </a:p>
        </p:txBody>
      </p:sp>
      <p:sp>
        <p:nvSpPr>
          <p:cNvPr id="5" name="Footer Placeholder 4">
            <a:extLst>
              <a:ext uri="{FF2B5EF4-FFF2-40B4-BE49-F238E27FC236}">
                <a16:creationId xmlns:a16="http://schemas.microsoft.com/office/drawing/2014/main" id="{94AD61C4-3928-024D-A637-C44ADAE981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A97E78-1706-D346-A61E-3D6E61EAE664}"/>
              </a:ext>
            </a:extLst>
          </p:cNvPr>
          <p:cNvSpPr>
            <a:spLocks noGrp="1"/>
          </p:cNvSpPr>
          <p:nvPr>
            <p:ph type="sldNum" sz="quarter" idx="12"/>
          </p:nvPr>
        </p:nvSpPr>
        <p:spPr/>
        <p:txBody>
          <a:bodyPr/>
          <a:lstStyle/>
          <a:p>
            <a:fld id="{977C5262-825D-B14D-8450-58979FF3E5CC}" type="slidenum">
              <a:rPr lang="en-US" smtClean="0"/>
              <a:t>‹#›</a:t>
            </a:fld>
            <a:endParaRPr lang="en-US"/>
          </a:p>
        </p:txBody>
      </p:sp>
    </p:spTree>
    <p:extLst>
      <p:ext uri="{BB962C8B-B14F-4D97-AF65-F5344CB8AC3E}">
        <p14:creationId xmlns:p14="http://schemas.microsoft.com/office/powerpoint/2010/main" val="665867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4EC5B-A47B-0447-BCA9-DB0E714B2A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9515E7-C7CB-1B43-B742-F4B8210DEF8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A8AF5F-40C4-2F4A-AD6A-1A24B330737D}"/>
              </a:ext>
            </a:extLst>
          </p:cNvPr>
          <p:cNvSpPr>
            <a:spLocks noGrp="1"/>
          </p:cNvSpPr>
          <p:nvPr>
            <p:ph type="dt" sz="half" idx="10"/>
          </p:nvPr>
        </p:nvSpPr>
        <p:spPr/>
        <p:txBody>
          <a:bodyPr/>
          <a:lstStyle/>
          <a:p>
            <a:fld id="{A96D1110-AC31-D441-B40E-A64E28028579}" type="datetimeFigureOut">
              <a:rPr lang="en-US" smtClean="0"/>
              <a:t>11/5/23</a:t>
            </a:fld>
            <a:endParaRPr lang="en-US"/>
          </a:p>
        </p:txBody>
      </p:sp>
      <p:sp>
        <p:nvSpPr>
          <p:cNvPr id="5" name="Footer Placeholder 4">
            <a:extLst>
              <a:ext uri="{FF2B5EF4-FFF2-40B4-BE49-F238E27FC236}">
                <a16:creationId xmlns:a16="http://schemas.microsoft.com/office/drawing/2014/main" id="{BCBFD077-A907-8545-B816-677CDFEA52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62610E-542A-B44E-A088-DE3CD0CA6A36}"/>
              </a:ext>
            </a:extLst>
          </p:cNvPr>
          <p:cNvSpPr>
            <a:spLocks noGrp="1"/>
          </p:cNvSpPr>
          <p:nvPr>
            <p:ph type="sldNum" sz="quarter" idx="12"/>
          </p:nvPr>
        </p:nvSpPr>
        <p:spPr/>
        <p:txBody>
          <a:bodyPr/>
          <a:lstStyle/>
          <a:p>
            <a:fld id="{977C5262-825D-B14D-8450-58979FF3E5CC}" type="slidenum">
              <a:rPr lang="en-US" smtClean="0"/>
              <a:t>‹#›</a:t>
            </a:fld>
            <a:endParaRPr lang="en-US"/>
          </a:p>
        </p:txBody>
      </p:sp>
    </p:spTree>
    <p:extLst>
      <p:ext uri="{BB962C8B-B14F-4D97-AF65-F5344CB8AC3E}">
        <p14:creationId xmlns:p14="http://schemas.microsoft.com/office/powerpoint/2010/main" val="3728101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09B87-7751-004B-9218-1FF1FF7E822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FADBE2-74D2-9E49-AAF4-A45D1D132A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AC963F-8BDC-F94C-96EF-0745664D1DE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C1DB94F-C887-5849-898A-B8DF37558C10}"/>
              </a:ext>
            </a:extLst>
          </p:cNvPr>
          <p:cNvSpPr>
            <a:spLocks noGrp="1"/>
          </p:cNvSpPr>
          <p:nvPr>
            <p:ph type="dt" sz="half" idx="10"/>
          </p:nvPr>
        </p:nvSpPr>
        <p:spPr/>
        <p:txBody>
          <a:bodyPr/>
          <a:lstStyle/>
          <a:p>
            <a:fld id="{A96D1110-AC31-D441-B40E-A64E28028579}" type="datetimeFigureOut">
              <a:rPr lang="en-US" smtClean="0"/>
              <a:t>11/5/23</a:t>
            </a:fld>
            <a:endParaRPr lang="en-US"/>
          </a:p>
        </p:txBody>
      </p:sp>
      <p:sp>
        <p:nvSpPr>
          <p:cNvPr id="6" name="Footer Placeholder 5">
            <a:extLst>
              <a:ext uri="{FF2B5EF4-FFF2-40B4-BE49-F238E27FC236}">
                <a16:creationId xmlns:a16="http://schemas.microsoft.com/office/drawing/2014/main" id="{2E314491-3883-4D46-800C-8E4BCE3F24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894FA0-451C-034A-99CA-064427495F4F}"/>
              </a:ext>
            </a:extLst>
          </p:cNvPr>
          <p:cNvSpPr>
            <a:spLocks noGrp="1"/>
          </p:cNvSpPr>
          <p:nvPr>
            <p:ph type="sldNum" sz="quarter" idx="12"/>
          </p:nvPr>
        </p:nvSpPr>
        <p:spPr/>
        <p:txBody>
          <a:bodyPr/>
          <a:lstStyle/>
          <a:p>
            <a:fld id="{977C5262-825D-B14D-8450-58979FF3E5CC}" type="slidenum">
              <a:rPr lang="en-US" smtClean="0"/>
              <a:t>‹#›</a:t>
            </a:fld>
            <a:endParaRPr lang="en-US"/>
          </a:p>
        </p:txBody>
      </p:sp>
    </p:spTree>
    <p:extLst>
      <p:ext uri="{BB962C8B-B14F-4D97-AF65-F5344CB8AC3E}">
        <p14:creationId xmlns:p14="http://schemas.microsoft.com/office/powerpoint/2010/main" val="34667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F6995-0315-AF4F-8850-FE8FD556C08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4D15EBD-75A0-054C-9BDF-76FBE7A01C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0DE80FD-E060-7E4B-BCF8-7F0B547C311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1D8429F-7D53-9E4D-8D0C-FD8056D90C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C53CF3-1C0A-D04A-95D7-870FCFECF25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5BDBB2-3630-B544-A669-F0639A01D75F}"/>
              </a:ext>
            </a:extLst>
          </p:cNvPr>
          <p:cNvSpPr>
            <a:spLocks noGrp="1"/>
          </p:cNvSpPr>
          <p:nvPr>
            <p:ph type="dt" sz="half" idx="10"/>
          </p:nvPr>
        </p:nvSpPr>
        <p:spPr/>
        <p:txBody>
          <a:bodyPr/>
          <a:lstStyle/>
          <a:p>
            <a:fld id="{A96D1110-AC31-D441-B40E-A64E28028579}" type="datetimeFigureOut">
              <a:rPr lang="en-US" smtClean="0"/>
              <a:t>11/5/23</a:t>
            </a:fld>
            <a:endParaRPr lang="en-US"/>
          </a:p>
        </p:txBody>
      </p:sp>
      <p:sp>
        <p:nvSpPr>
          <p:cNvPr id="8" name="Footer Placeholder 7">
            <a:extLst>
              <a:ext uri="{FF2B5EF4-FFF2-40B4-BE49-F238E27FC236}">
                <a16:creationId xmlns:a16="http://schemas.microsoft.com/office/drawing/2014/main" id="{E3C37A23-4CD4-894F-8B72-9844675299F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3B3662-5820-F543-B769-2FDC1A58664E}"/>
              </a:ext>
            </a:extLst>
          </p:cNvPr>
          <p:cNvSpPr>
            <a:spLocks noGrp="1"/>
          </p:cNvSpPr>
          <p:nvPr>
            <p:ph type="sldNum" sz="quarter" idx="12"/>
          </p:nvPr>
        </p:nvSpPr>
        <p:spPr/>
        <p:txBody>
          <a:bodyPr/>
          <a:lstStyle/>
          <a:p>
            <a:fld id="{977C5262-825D-B14D-8450-58979FF3E5CC}" type="slidenum">
              <a:rPr lang="en-US" smtClean="0"/>
              <a:t>‹#›</a:t>
            </a:fld>
            <a:endParaRPr lang="en-US"/>
          </a:p>
        </p:txBody>
      </p:sp>
    </p:spTree>
    <p:extLst>
      <p:ext uri="{BB962C8B-B14F-4D97-AF65-F5344CB8AC3E}">
        <p14:creationId xmlns:p14="http://schemas.microsoft.com/office/powerpoint/2010/main" val="1230426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2AF0E-9BD9-CF4A-AB9F-1590224C6B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0D962A8-D700-474C-B123-919635B04766}"/>
              </a:ext>
            </a:extLst>
          </p:cNvPr>
          <p:cNvSpPr>
            <a:spLocks noGrp="1"/>
          </p:cNvSpPr>
          <p:nvPr>
            <p:ph type="dt" sz="half" idx="10"/>
          </p:nvPr>
        </p:nvSpPr>
        <p:spPr/>
        <p:txBody>
          <a:bodyPr/>
          <a:lstStyle/>
          <a:p>
            <a:fld id="{A96D1110-AC31-D441-B40E-A64E28028579}" type="datetimeFigureOut">
              <a:rPr lang="en-US" smtClean="0"/>
              <a:t>11/5/23</a:t>
            </a:fld>
            <a:endParaRPr lang="en-US"/>
          </a:p>
        </p:txBody>
      </p:sp>
      <p:sp>
        <p:nvSpPr>
          <p:cNvPr id="4" name="Footer Placeholder 3">
            <a:extLst>
              <a:ext uri="{FF2B5EF4-FFF2-40B4-BE49-F238E27FC236}">
                <a16:creationId xmlns:a16="http://schemas.microsoft.com/office/drawing/2014/main" id="{8C5D5443-4B55-FE4A-8A64-36928257B82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EB45CA-BCB5-E843-9AF6-2B2576BE8FB5}"/>
              </a:ext>
            </a:extLst>
          </p:cNvPr>
          <p:cNvSpPr>
            <a:spLocks noGrp="1"/>
          </p:cNvSpPr>
          <p:nvPr>
            <p:ph type="sldNum" sz="quarter" idx="12"/>
          </p:nvPr>
        </p:nvSpPr>
        <p:spPr/>
        <p:txBody>
          <a:bodyPr/>
          <a:lstStyle/>
          <a:p>
            <a:fld id="{977C5262-825D-B14D-8450-58979FF3E5CC}" type="slidenum">
              <a:rPr lang="en-US" smtClean="0"/>
              <a:t>‹#›</a:t>
            </a:fld>
            <a:endParaRPr lang="en-US"/>
          </a:p>
        </p:txBody>
      </p:sp>
    </p:spTree>
    <p:extLst>
      <p:ext uri="{BB962C8B-B14F-4D97-AF65-F5344CB8AC3E}">
        <p14:creationId xmlns:p14="http://schemas.microsoft.com/office/powerpoint/2010/main" val="2281277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2CA863-2AB1-5443-B818-2BF713B680CD}"/>
              </a:ext>
            </a:extLst>
          </p:cNvPr>
          <p:cNvSpPr>
            <a:spLocks noGrp="1"/>
          </p:cNvSpPr>
          <p:nvPr>
            <p:ph type="dt" sz="half" idx="10"/>
          </p:nvPr>
        </p:nvSpPr>
        <p:spPr/>
        <p:txBody>
          <a:bodyPr/>
          <a:lstStyle/>
          <a:p>
            <a:fld id="{A96D1110-AC31-D441-B40E-A64E28028579}" type="datetimeFigureOut">
              <a:rPr lang="en-US" smtClean="0"/>
              <a:t>11/5/23</a:t>
            </a:fld>
            <a:endParaRPr lang="en-US"/>
          </a:p>
        </p:txBody>
      </p:sp>
      <p:sp>
        <p:nvSpPr>
          <p:cNvPr id="3" name="Footer Placeholder 2">
            <a:extLst>
              <a:ext uri="{FF2B5EF4-FFF2-40B4-BE49-F238E27FC236}">
                <a16:creationId xmlns:a16="http://schemas.microsoft.com/office/drawing/2014/main" id="{F8CD7EBA-97F1-F84D-93D2-C7C0893478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21C122-004F-5145-9E57-017DC5D09C50}"/>
              </a:ext>
            </a:extLst>
          </p:cNvPr>
          <p:cNvSpPr>
            <a:spLocks noGrp="1"/>
          </p:cNvSpPr>
          <p:nvPr>
            <p:ph type="sldNum" sz="quarter" idx="12"/>
          </p:nvPr>
        </p:nvSpPr>
        <p:spPr/>
        <p:txBody>
          <a:bodyPr/>
          <a:lstStyle/>
          <a:p>
            <a:fld id="{977C5262-825D-B14D-8450-58979FF3E5CC}" type="slidenum">
              <a:rPr lang="en-US" smtClean="0"/>
              <a:t>‹#›</a:t>
            </a:fld>
            <a:endParaRPr lang="en-US"/>
          </a:p>
        </p:txBody>
      </p:sp>
    </p:spTree>
    <p:extLst>
      <p:ext uri="{BB962C8B-B14F-4D97-AF65-F5344CB8AC3E}">
        <p14:creationId xmlns:p14="http://schemas.microsoft.com/office/powerpoint/2010/main" val="2337625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E3AF-1EBC-C94A-96E6-6621105C3A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F784188-4BDD-CC4B-8955-3B25313F9A9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09CF759-302F-E748-AC7A-81B2027509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5813AD-1002-9D42-965E-9C8761341D32}"/>
              </a:ext>
            </a:extLst>
          </p:cNvPr>
          <p:cNvSpPr>
            <a:spLocks noGrp="1"/>
          </p:cNvSpPr>
          <p:nvPr>
            <p:ph type="dt" sz="half" idx="10"/>
          </p:nvPr>
        </p:nvSpPr>
        <p:spPr/>
        <p:txBody>
          <a:bodyPr/>
          <a:lstStyle/>
          <a:p>
            <a:fld id="{A96D1110-AC31-D441-B40E-A64E28028579}" type="datetimeFigureOut">
              <a:rPr lang="en-US" smtClean="0"/>
              <a:t>11/5/23</a:t>
            </a:fld>
            <a:endParaRPr lang="en-US"/>
          </a:p>
        </p:txBody>
      </p:sp>
      <p:sp>
        <p:nvSpPr>
          <p:cNvPr id="6" name="Footer Placeholder 5">
            <a:extLst>
              <a:ext uri="{FF2B5EF4-FFF2-40B4-BE49-F238E27FC236}">
                <a16:creationId xmlns:a16="http://schemas.microsoft.com/office/drawing/2014/main" id="{66247D44-361A-7844-8CDA-F963F67BC9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C150D9-2E66-724E-A094-F04B7CC1FF6D}"/>
              </a:ext>
            </a:extLst>
          </p:cNvPr>
          <p:cNvSpPr>
            <a:spLocks noGrp="1"/>
          </p:cNvSpPr>
          <p:nvPr>
            <p:ph type="sldNum" sz="quarter" idx="12"/>
          </p:nvPr>
        </p:nvSpPr>
        <p:spPr/>
        <p:txBody>
          <a:bodyPr/>
          <a:lstStyle/>
          <a:p>
            <a:fld id="{977C5262-825D-B14D-8450-58979FF3E5CC}" type="slidenum">
              <a:rPr lang="en-US" smtClean="0"/>
              <a:t>‹#›</a:t>
            </a:fld>
            <a:endParaRPr lang="en-US"/>
          </a:p>
        </p:txBody>
      </p:sp>
    </p:spTree>
    <p:extLst>
      <p:ext uri="{BB962C8B-B14F-4D97-AF65-F5344CB8AC3E}">
        <p14:creationId xmlns:p14="http://schemas.microsoft.com/office/powerpoint/2010/main" val="2376517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88ACE-8341-C24B-9B93-8F83F13A35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5BFF70-EB4B-A146-B7CB-79C804FEBD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D3C20E-11A7-1048-8ADD-4BDE1B57A0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365A867-5AC6-104C-AF72-8E82E8562E2B}"/>
              </a:ext>
            </a:extLst>
          </p:cNvPr>
          <p:cNvSpPr>
            <a:spLocks noGrp="1"/>
          </p:cNvSpPr>
          <p:nvPr>
            <p:ph type="dt" sz="half" idx="10"/>
          </p:nvPr>
        </p:nvSpPr>
        <p:spPr/>
        <p:txBody>
          <a:bodyPr/>
          <a:lstStyle/>
          <a:p>
            <a:fld id="{A96D1110-AC31-D441-B40E-A64E28028579}" type="datetimeFigureOut">
              <a:rPr lang="en-US" smtClean="0"/>
              <a:t>11/5/23</a:t>
            </a:fld>
            <a:endParaRPr lang="en-US"/>
          </a:p>
        </p:txBody>
      </p:sp>
      <p:sp>
        <p:nvSpPr>
          <p:cNvPr id="6" name="Footer Placeholder 5">
            <a:extLst>
              <a:ext uri="{FF2B5EF4-FFF2-40B4-BE49-F238E27FC236}">
                <a16:creationId xmlns:a16="http://schemas.microsoft.com/office/drawing/2014/main" id="{E0FB0E09-F078-4D4E-9387-8EF5E548DE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9CAC3A-13F2-164D-9634-95629F818A11}"/>
              </a:ext>
            </a:extLst>
          </p:cNvPr>
          <p:cNvSpPr>
            <a:spLocks noGrp="1"/>
          </p:cNvSpPr>
          <p:nvPr>
            <p:ph type="sldNum" sz="quarter" idx="12"/>
          </p:nvPr>
        </p:nvSpPr>
        <p:spPr/>
        <p:txBody>
          <a:bodyPr/>
          <a:lstStyle/>
          <a:p>
            <a:fld id="{977C5262-825D-B14D-8450-58979FF3E5CC}" type="slidenum">
              <a:rPr lang="en-US" smtClean="0"/>
              <a:t>‹#›</a:t>
            </a:fld>
            <a:endParaRPr lang="en-US"/>
          </a:p>
        </p:txBody>
      </p:sp>
    </p:spTree>
    <p:extLst>
      <p:ext uri="{BB962C8B-B14F-4D97-AF65-F5344CB8AC3E}">
        <p14:creationId xmlns:p14="http://schemas.microsoft.com/office/powerpoint/2010/main" val="3762242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F32937-3282-BF49-9594-046A39B79D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FBAF4A-DEE7-3546-9A97-8EAAB17B18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24206C-B56F-A44A-B8F4-93D01BA8C3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6D1110-AC31-D441-B40E-A64E28028579}" type="datetimeFigureOut">
              <a:rPr lang="en-US" smtClean="0"/>
              <a:t>11/5/23</a:t>
            </a:fld>
            <a:endParaRPr lang="en-US"/>
          </a:p>
        </p:txBody>
      </p:sp>
      <p:sp>
        <p:nvSpPr>
          <p:cNvPr id="5" name="Footer Placeholder 4">
            <a:extLst>
              <a:ext uri="{FF2B5EF4-FFF2-40B4-BE49-F238E27FC236}">
                <a16:creationId xmlns:a16="http://schemas.microsoft.com/office/drawing/2014/main" id="{F9E1F33B-F403-794E-8EE8-2BA22B3D62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83D82D-D097-FB49-A61C-78EF8994896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7C5262-825D-B14D-8450-58979FF3E5CC}" type="slidenum">
              <a:rPr lang="en-US" smtClean="0"/>
              <a:t>‹#›</a:t>
            </a:fld>
            <a:endParaRPr lang="en-US"/>
          </a:p>
        </p:txBody>
      </p:sp>
    </p:spTree>
    <p:extLst>
      <p:ext uri="{BB962C8B-B14F-4D97-AF65-F5344CB8AC3E}">
        <p14:creationId xmlns:p14="http://schemas.microsoft.com/office/powerpoint/2010/main" val="19392238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9.emf"/><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emf"/><Relationship Id="rId4"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10C3C-91F3-1642-B561-3CAB84DAE356}"/>
              </a:ext>
            </a:extLst>
          </p:cNvPr>
          <p:cNvSpPr>
            <a:spLocks noGrp="1"/>
          </p:cNvSpPr>
          <p:nvPr>
            <p:ph type="ctrTitle"/>
          </p:nvPr>
        </p:nvSpPr>
        <p:spPr/>
        <p:txBody>
          <a:bodyPr/>
          <a:lstStyle/>
          <a:p>
            <a:r>
              <a:rPr lang="en-US" dirty="0"/>
              <a:t>Sparse Modelling</a:t>
            </a:r>
          </a:p>
        </p:txBody>
      </p:sp>
      <p:sp>
        <p:nvSpPr>
          <p:cNvPr id="3" name="Subtitle 2">
            <a:extLst>
              <a:ext uri="{FF2B5EF4-FFF2-40B4-BE49-F238E27FC236}">
                <a16:creationId xmlns:a16="http://schemas.microsoft.com/office/drawing/2014/main" id="{CDAF52F9-E1BB-A647-9F81-19886F563D03}"/>
              </a:ext>
            </a:extLst>
          </p:cNvPr>
          <p:cNvSpPr>
            <a:spLocks noGrp="1"/>
          </p:cNvSpPr>
          <p:nvPr>
            <p:ph type="subTitle" idx="1"/>
          </p:nvPr>
        </p:nvSpPr>
        <p:spPr/>
        <p:txBody>
          <a:bodyPr/>
          <a:lstStyle/>
          <a:p>
            <a:r>
              <a:rPr lang="en-US" dirty="0"/>
              <a:t>Model Selection</a:t>
            </a:r>
          </a:p>
        </p:txBody>
      </p:sp>
    </p:spTree>
    <p:extLst>
      <p:ext uri="{BB962C8B-B14F-4D97-AF65-F5344CB8AC3E}">
        <p14:creationId xmlns:p14="http://schemas.microsoft.com/office/powerpoint/2010/main" val="38699116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87A5F96-BA3D-304D-AD81-AD32C9CCFA2D}"/>
              </a:ext>
            </a:extLst>
          </p:cNvPr>
          <p:cNvPicPr>
            <a:picLocks noChangeAspect="1"/>
          </p:cNvPicPr>
          <p:nvPr/>
        </p:nvPicPr>
        <p:blipFill>
          <a:blip r:embed="rId3"/>
          <a:stretch>
            <a:fillRect/>
          </a:stretch>
        </p:blipFill>
        <p:spPr>
          <a:xfrm>
            <a:off x="5179104" y="1438945"/>
            <a:ext cx="7012896" cy="5419055"/>
          </a:xfrm>
          <a:prstGeom prst="rect">
            <a:avLst/>
          </a:prstGeom>
        </p:spPr>
      </p:pic>
      <p:sp>
        <p:nvSpPr>
          <p:cNvPr id="3" name="Content Placeholder 2">
            <a:extLst>
              <a:ext uri="{FF2B5EF4-FFF2-40B4-BE49-F238E27FC236}">
                <a16:creationId xmlns:a16="http://schemas.microsoft.com/office/drawing/2014/main" id="{C9A5F35D-29D5-C94D-9D33-89A7EBBDF431}"/>
              </a:ext>
            </a:extLst>
          </p:cNvPr>
          <p:cNvSpPr>
            <a:spLocks noGrp="1"/>
          </p:cNvSpPr>
          <p:nvPr>
            <p:ph idx="1"/>
          </p:nvPr>
        </p:nvSpPr>
        <p:spPr>
          <a:xfrm>
            <a:off x="3080" y="0"/>
            <a:ext cx="11702005" cy="4351338"/>
          </a:xfrm>
        </p:spPr>
        <p:txBody>
          <a:bodyPr/>
          <a:lstStyle/>
          <a:p>
            <a:pPr marL="0" indent="0">
              <a:buNone/>
            </a:pPr>
            <a:r>
              <a:rPr lang="en-US" dirty="0"/>
              <a:t>Carcass mass ~sex + age +SNP1+SNP2+SNP3+SNP4+SNP5+SNP6+SNP7+SNP8+SNP9+SNP10</a:t>
            </a:r>
          </a:p>
          <a:p>
            <a:pPr marL="457200" lvl="1" indent="0">
              <a:buNone/>
            </a:pPr>
            <a:endParaRPr lang="en-US" dirty="0"/>
          </a:p>
        </p:txBody>
      </p:sp>
      <p:pic>
        <p:nvPicPr>
          <p:cNvPr id="6" name="Picture 5">
            <a:extLst>
              <a:ext uri="{FF2B5EF4-FFF2-40B4-BE49-F238E27FC236}">
                <a16:creationId xmlns:a16="http://schemas.microsoft.com/office/drawing/2014/main" id="{9DE0DF68-6F05-C347-96DE-A67CDC10074E}"/>
              </a:ext>
            </a:extLst>
          </p:cNvPr>
          <p:cNvPicPr>
            <a:picLocks noChangeAspect="1"/>
          </p:cNvPicPr>
          <p:nvPr/>
        </p:nvPicPr>
        <p:blipFill rotWithShape="1">
          <a:blip r:embed="rId4"/>
          <a:srcRect r="8778"/>
          <a:stretch/>
        </p:blipFill>
        <p:spPr>
          <a:xfrm>
            <a:off x="324463" y="3963876"/>
            <a:ext cx="3865572" cy="2894124"/>
          </a:xfrm>
          <a:prstGeom prst="rect">
            <a:avLst/>
          </a:prstGeom>
        </p:spPr>
      </p:pic>
      <p:pic>
        <p:nvPicPr>
          <p:cNvPr id="8" name="Picture 7">
            <a:extLst>
              <a:ext uri="{FF2B5EF4-FFF2-40B4-BE49-F238E27FC236}">
                <a16:creationId xmlns:a16="http://schemas.microsoft.com/office/drawing/2014/main" id="{52E7541C-1D4F-A441-8319-28326F6BD0F8}"/>
              </a:ext>
            </a:extLst>
          </p:cNvPr>
          <p:cNvPicPr>
            <a:picLocks noChangeAspect="1"/>
          </p:cNvPicPr>
          <p:nvPr/>
        </p:nvPicPr>
        <p:blipFill>
          <a:blip r:embed="rId5"/>
          <a:stretch>
            <a:fillRect/>
          </a:stretch>
        </p:blipFill>
        <p:spPr>
          <a:xfrm>
            <a:off x="324463" y="1323802"/>
            <a:ext cx="3865572" cy="2640074"/>
          </a:xfrm>
          <a:prstGeom prst="rect">
            <a:avLst/>
          </a:prstGeom>
        </p:spPr>
      </p:pic>
      <p:sp>
        <p:nvSpPr>
          <p:cNvPr id="9" name="Rectangle 8">
            <a:extLst>
              <a:ext uri="{FF2B5EF4-FFF2-40B4-BE49-F238E27FC236}">
                <a16:creationId xmlns:a16="http://schemas.microsoft.com/office/drawing/2014/main" id="{EB8367AB-6202-8D42-80C2-4063704ABA73}"/>
              </a:ext>
            </a:extLst>
          </p:cNvPr>
          <p:cNvSpPr/>
          <p:nvPr/>
        </p:nvSpPr>
        <p:spPr>
          <a:xfrm>
            <a:off x="8685552" y="5081286"/>
            <a:ext cx="1766387" cy="17767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721239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1D83A-9166-5F42-A0FB-39F44EC0F159}"/>
              </a:ext>
            </a:extLst>
          </p:cNvPr>
          <p:cNvSpPr>
            <a:spLocks noGrp="1"/>
          </p:cNvSpPr>
          <p:nvPr>
            <p:ph type="title"/>
          </p:nvPr>
        </p:nvSpPr>
        <p:spPr/>
        <p:txBody>
          <a:bodyPr/>
          <a:lstStyle/>
          <a:p>
            <a:r>
              <a:rPr lang="en-US" dirty="0"/>
              <a:t>What’s missing in the deer model?</a:t>
            </a:r>
          </a:p>
        </p:txBody>
      </p:sp>
      <p:sp>
        <p:nvSpPr>
          <p:cNvPr id="3" name="Content Placeholder 2">
            <a:extLst>
              <a:ext uri="{FF2B5EF4-FFF2-40B4-BE49-F238E27FC236}">
                <a16:creationId xmlns:a16="http://schemas.microsoft.com/office/drawing/2014/main" id="{0E98D875-9466-B74C-BA46-62781F3D51A6}"/>
              </a:ext>
            </a:extLst>
          </p:cNvPr>
          <p:cNvSpPr>
            <a:spLocks noGrp="1"/>
          </p:cNvSpPr>
          <p:nvPr>
            <p:ph idx="1"/>
          </p:nvPr>
        </p:nvSpPr>
        <p:spPr/>
        <p:txBody>
          <a:bodyPr/>
          <a:lstStyle/>
          <a:p>
            <a:r>
              <a:rPr lang="en-US" dirty="0"/>
              <a:t>Carcass mass ~sex + age +SNP1+SNP2+SNP3+SNP4+SNP5+SNP6+SNP7+SNP8+SNP9+SNP10</a:t>
            </a:r>
          </a:p>
          <a:p>
            <a:endParaRPr lang="en-US" dirty="0"/>
          </a:p>
        </p:txBody>
      </p:sp>
    </p:spTree>
    <p:extLst>
      <p:ext uri="{BB962C8B-B14F-4D97-AF65-F5344CB8AC3E}">
        <p14:creationId xmlns:p14="http://schemas.microsoft.com/office/powerpoint/2010/main" val="521068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1D83A-9166-5F42-A0FB-39F44EC0F159}"/>
              </a:ext>
            </a:extLst>
          </p:cNvPr>
          <p:cNvSpPr>
            <a:spLocks noGrp="1"/>
          </p:cNvSpPr>
          <p:nvPr>
            <p:ph type="title"/>
          </p:nvPr>
        </p:nvSpPr>
        <p:spPr/>
        <p:txBody>
          <a:bodyPr/>
          <a:lstStyle/>
          <a:p>
            <a:r>
              <a:rPr lang="en-US" dirty="0"/>
              <a:t>What’s missing in the deer model?</a:t>
            </a:r>
          </a:p>
        </p:txBody>
      </p:sp>
      <p:sp>
        <p:nvSpPr>
          <p:cNvPr id="3" name="Content Placeholder 2">
            <a:extLst>
              <a:ext uri="{FF2B5EF4-FFF2-40B4-BE49-F238E27FC236}">
                <a16:creationId xmlns:a16="http://schemas.microsoft.com/office/drawing/2014/main" id="{0E98D875-9466-B74C-BA46-62781F3D51A6}"/>
              </a:ext>
            </a:extLst>
          </p:cNvPr>
          <p:cNvSpPr>
            <a:spLocks noGrp="1"/>
          </p:cNvSpPr>
          <p:nvPr>
            <p:ph idx="1"/>
          </p:nvPr>
        </p:nvSpPr>
        <p:spPr/>
        <p:txBody>
          <a:bodyPr/>
          <a:lstStyle/>
          <a:p>
            <a:r>
              <a:rPr lang="en-US" dirty="0"/>
              <a:t>Carcass mass ~sex + age +SNP1+SNP2+SNP3+SNP4+SNP5+SNP6+SNP7+SNP8+SNP9+SNP10</a:t>
            </a:r>
          </a:p>
          <a:p>
            <a:pPr marL="0" indent="0">
              <a:buNone/>
            </a:pPr>
            <a:r>
              <a:rPr lang="en-US" dirty="0"/>
              <a:t>+ error?</a:t>
            </a:r>
          </a:p>
          <a:p>
            <a:endParaRPr lang="en-US" dirty="0"/>
          </a:p>
        </p:txBody>
      </p:sp>
    </p:spTree>
    <p:extLst>
      <p:ext uri="{BB962C8B-B14F-4D97-AF65-F5344CB8AC3E}">
        <p14:creationId xmlns:p14="http://schemas.microsoft.com/office/powerpoint/2010/main" val="3056534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oefficient of determination (R2) = 0.9">
            <a:extLst>
              <a:ext uri="{FF2B5EF4-FFF2-40B4-BE49-F238E27FC236}">
                <a16:creationId xmlns:a16="http://schemas.microsoft.com/office/drawing/2014/main" id="{7B973289-FAAD-384A-8A41-E8EE10369D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4310" y="1333980"/>
            <a:ext cx="6037690" cy="43954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oefficient of determination (R2) = 0.2">
            <a:extLst>
              <a:ext uri="{FF2B5EF4-FFF2-40B4-BE49-F238E27FC236}">
                <a16:creationId xmlns:a16="http://schemas.microsoft.com/office/drawing/2014/main" id="{B5611DD8-77AF-D64C-AE7B-9C061BBE40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333981"/>
            <a:ext cx="6037689" cy="439548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A7FFFDF-1D28-834C-82AC-6CC4B42EB429}"/>
              </a:ext>
            </a:extLst>
          </p:cNvPr>
          <p:cNvSpPr txBox="1"/>
          <p:nvPr/>
        </p:nvSpPr>
        <p:spPr>
          <a:xfrm>
            <a:off x="4344364" y="6331351"/>
            <a:ext cx="7847636" cy="369332"/>
          </a:xfrm>
          <a:prstGeom prst="rect">
            <a:avLst/>
          </a:prstGeom>
          <a:noFill/>
        </p:spPr>
        <p:txBody>
          <a:bodyPr wrap="square" rtlCol="0">
            <a:spAutoFit/>
          </a:bodyPr>
          <a:lstStyle/>
          <a:p>
            <a:pPr algn="r"/>
            <a:r>
              <a:rPr lang="en-US" dirty="0"/>
              <a:t>https://</a:t>
            </a:r>
            <a:r>
              <a:rPr lang="en-US" dirty="0" err="1"/>
              <a:t>www.scribbr.com</a:t>
            </a:r>
            <a:r>
              <a:rPr lang="en-US" dirty="0"/>
              <a:t>/statistics/coefficient-of-determination/</a:t>
            </a:r>
          </a:p>
        </p:txBody>
      </p:sp>
    </p:spTree>
    <p:extLst>
      <p:ext uri="{BB962C8B-B14F-4D97-AF65-F5344CB8AC3E}">
        <p14:creationId xmlns:p14="http://schemas.microsoft.com/office/powerpoint/2010/main" val="3928437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EA7A8-729B-7143-B784-3C1A235F0EC8}"/>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E975474-6182-B144-B79E-B580C7FB6BE7}"/>
              </a:ext>
            </a:extLst>
          </p:cNvPr>
          <p:cNvSpPr>
            <a:spLocks noGrp="1"/>
          </p:cNvSpPr>
          <p:nvPr>
            <p:ph idx="1"/>
          </p:nvPr>
        </p:nvSpPr>
        <p:spPr/>
        <p:txBody>
          <a:bodyPr/>
          <a:lstStyle/>
          <a:p>
            <a:r>
              <a:rPr lang="en-US" dirty="0"/>
              <a:t>Inference?</a:t>
            </a:r>
          </a:p>
          <a:p>
            <a:endParaRPr lang="en-US" dirty="0"/>
          </a:p>
          <a:p>
            <a:r>
              <a:rPr lang="en-US" dirty="0"/>
              <a:t>In sample prediction?</a:t>
            </a:r>
          </a:p>
          <a:p>
            <a:endParaRPr lang="en-US" dirty="0"/>
          </a:p>
          <a:p>
            <a:r>
              <a:rPr lang="en-US" dirty="0"/>
              <a:t>Out of sample prediction?</a:t>
            </a:r>
          </a:p>
        </p:txBody>
      </p:sp>
    </p:spTree>
    <p:extLst>
      <p:ext uri="{BB962C8B-B14F-4D97-AF65-F5344CB8AC3E}">
        <p14:creationId xmlns:p14="http://schemas.microsoft.com/office/powerpoint/2010/main" val="939826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EA7A8-729B-7143-B784-3C1A235F0EC8}"/>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E975474-6182-B144-B79E-B580C7FB6BE7}"/>
              </a:ext>
            </a:extLst>
          </p:cNvPr>
          <p:cNvSpPr>
            <a:spLocks noGrp="1"/>
          </p:cNvSpPr>
          <p:nvPr>
            <p:ph idx="1"/>
          </p:nvPr>
        </p:nvSpPr>
        <p:spPr/>
        <p:txBody>
          <a:bodyPr/>
          <a:lstStyle/>
          <a:p>
            <a:r>
              <a:rPr lang="en-US" dirty="0"/>
              <a:t>Inference – which parameters are associated with a response</a:t>
            </a:r>
          </a:p>
          <a:p>
            <a:endParaRPr lang="en-US" dirty="0"/>
          </a:p>
          <a:p>
            <a:r>
              <a:rPr lang="en-US" dirty="0"/>
              <a:t>In sample prediction – accurate predictions about the sampled pop</a:t>
            </a:r>
          </a:p>
          <a:p>
            <a:endParaRPr lang="en-US" dirty="0"/>
          </a:p>
          <a:p>
            <a:r>
              <a:rPr lang="en-US" dirty="0"/>
              <a:t>Out of sample prediction – generalizations about pops for which we have no prior information</a:t>
            </a:r>
          </a:p>
        </p:txBody>
      </p:sp>
    </p:spTree>
    <p:extLst>
      <p:ext uri="{BB962C8B-B14F-4D97-AF65-F5344CB8AC3E}">
        <p14:creationId xmlns:p14="http://schemas.microsoft.com/office/powerpoint/2010/main" val="9906616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BF91DD0-A335-7E45-8704-5E17E10673B5}"/>
              </a:ext>
            </a:extLst>
          </p:cNvPr>
          <p:cNvPicPr>
            <a:picLocks noChangeAspect="1"/>
          </p:cNvPicPr>
          <p:nvPr/>
        </p:nvPicPr>
        <p:blipFill rotWithShape="1">
          <a:blip r:embed="rId3"/>
          <a:srcRect l="34402" t="29273" r="55245" b="50000"/>
          <a:stretch/>
        </p:blipFill>
        <p:spPr>
          <a:xfrm>
            <a:off x="2473187" y="-188253"/>
            <a:ext cx="7245626" cy="6446890"/>
          </a:xfrm>
          <a:prstGeom prst="rect">
            <a:avLst/>
          </a:prstGeom>
        </p:spPr>
      </p:pic>
      <p:sp>
        <p:nvSpPr>
          <p:cNvPr id="5" name="Rectangle 4">
            <a:extLst>
              <a:ext uri="{FF2B5EF4-FFF2-40B4-BE49-F238E27FC236}">
                <a16:creationId xmlns:a16="http://schemas.microsoft.com/office/drawing/2014/main" id="{F746F86E-67BF-FC48-BAC8-0C4D6F1E1B51}"/>
              </a:ext>
            </a:extLst>
          </p:cNvPr>
          <p:cNvSpPr/>
          <p:nvPr/>
        </p:nvSpPr>
        <p:spPr>
          <a:xfrm>
            <a:off x="6947452" y="4909930"/>
            <a:ext cx="2553506" cy="7354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A9FF1DA-8DA6-DD4B-AAC7-8C2F985491D2}"/>
              </a:ext>
            </a:extLst>
          </p:cNvPr>
          <p:cNvSpPr txBox="1"/>
          <p:nvPr/>
        </p:nvSpPr>
        <p:spPr>
          <a:xfrm>
            <a:off x="2870522" y="6142891"/>
            <a:ext cx="6630436" cy="584775"/>
          </a:xfrm>
          <a:prstGeom prst="rect">
            <a:avLst/>
          </a:prstGeom>
          <a:noFill/>
        </p:spPr>
        <p:txBody>
          <a:bodyPr wrap="square" rtlCol="0">
            <a:spAutoFit/>
          </a:bodyPr>
          <a:lstStyle/>
          <a:p>
            <a:pPr algn="ctr"/>
            <a:r>
              <a:rPr lang="en-US" sz="3200" dirty="0"/>
              <a:t>In-Sample R</a:t>
            </a:r>
            <a:r>
              <a:rPr lang="en-US" sz="3200" baseline="30000" dirty="0"/>
              <a:t>2</a:t>
            </a:r>
          </a:p>
        </p:txBody>
      </p:sp>
      <p:sp>
        <p:nvSpPr>
          <p:cNvPr id="7" name="TextBox 6">
            <a:extLst>
              <a:ext uri="{FF2B5EF4-FFF2-40B4-BE49-F238E27FC236}">
                <a16:creationId xmlns:a16="http://schemas.microsoft.com/office/drawing/2014/main" id="{ECC64C21-0E83-1647-97A8-96034CEAD4C9}"/>
              </a:ext>
            </a:extLst>
          </p:cNvPr>
          <p:cNvSpPr txBox="1"/>
          <p:nvPr/>
        </p:nvSpPr>
        <p:spPr>
          <a:xfrm rot="16200000">
            <a:off x="-643352" y="2711243"/>
            <a:ext cx="6007265" cy="584775"/>
          </a:xfrm>
          <a:prstGeom prst="rect">
            <a:avLst/>
          </a:prstGeom>
          <a:noFill/>
        </p:spPr>
        <p:txBody>
          <a:bodyPr wrap="square" rtlCol="0">
            <a:spAutoFit/>
          </a:bodyPr>
          <a:lstStyle/>
          <a:p>
            <a:pPr algn="ctr"/>
            <a:r>
              <a:rPr lang="en-US" sz="3200" dirty="0"/>
              <a:t>Out-of-Sample R</a:t>
            </a:r>
            <a:r>
              <a:rPr lang="en-US" sz="3200" baseline="30000" dirty="0"/>
              <a:t>2</a:t>
            </a:r>
          </a:p>
        </p:txBody>
      </p:sp>
    </p:spTree>
    <p:extLst>
      <p:ext uri="{BB962C8B-B14F-4D97-AF65-F5344CB8AC3E}">
        <p14:creationId xmlns:p14="http://schemas.microsoft.com/office/powerpoint/2010/main" val="22114257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CA2F134-742B-8544-9977-40589D337448}"/>
              </a:ext>
            </a:extLst>
          </p:cNvPr>
          <p:cNvPicPr>
            <a:picLocks noChangeAspect="1"/>
          </p:cNvPicPr>
          <p:nvPr/>
        </p:nvPicPr>
        <p:blipFill>
          <a:blip r:embed="rId3"/>
          <a:stretch>
            <a:fillRect/>
          </a:stretch>
        </p:blipFill>
        <p:spPr>
          <a:xfrm>
            <a:off x="0" y="719666"/>
            <a:ext cx="12192000" cy="5418667"/>
          </a:xfrm>
          <a:prstGeom prst="rect">
            <a:avLst/>
          </a:prstGeom>
        </p:spPr>
      </p:pic>
    </p:spTree>
    <p:extLst>
      <p:ext uri="{BB962C8B-B14F-4D97-AF65-F5344CB8AC3E}">
        <p14:creationId xmlns:p14="http://schemas.microsoft.com/office/powerpoint/2010/main" val="546765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85A27-85F2-6D45-8488-9908AC6594F9}"/>
              </a:ext>
            </a:extLst>
          </p:cNvPr>
          <p:cNvSpPr>
            <a:spLocks noGrp="1"/>
          </p:cNvSpPr>
          <p:nvPr>
            <p:ph type="title"/>
          </p:nvPr>
        </p:nvSpPr>
        <p:spPr/>
        <p:txBody>
          <a:bodyPr>
            <a:normAutofit/>
          </a:bodyPr>
          <a:lstStyle/>
          <a:p>
            <a:r>
              <a:rPr lang="en-US" dirty="0"/>
              <a:t>Some sparse modelling techniques</a:t>
            </a:r>
          </a:p>
        </p:txBody>
      </p:sp>
      <p:sp>
        <p:nvSpPr>
          <p:cNvPr id="3" name="Content Placeholder 2">
            <a:extLst>
              <a:ext uri="{FF2B5EF4-FFF2-40B4-BE49-F238E27FC236}">
                <a16:creationId xmlns:a16="http://schemas.microsoft.com/office/drawing/2014/main" id="{F661B382-AC9E-D445-8156-6D78B4B6C57F}"/>
              </a:ext>
            </a:extLst>
          </p:cNvPr>
          <p:cNvSpPr>
            <a:spLocks noGrp="1"/>
          </p:cNvSpPr>
          <p:nvPr>
            <p:ph idx="1"/>
          </p:nvPr>
        </p:nvSpPr>
        <p:spPr/>
        <p:txBody>
          <a:bodyPr/>
          <a:lstStyle/>
          <a:p>
            <a:r>
              <a:rPr lang="en-US" dirty="0"/>
              <a:t>Ridge Regression</a:t>
            </a:r>
          </a:p>
          <a:p>
            <a:r>
              <a:rPr lang="en-US" dirty="0"/>
              <a:t>LASSO</a:t>
            </a:r>
          </a:p>
          <a:p>
            <a:r>
              <a:rPr lang="en-US" dirty="0" err="1"/>
              <a:t>Elasticnet</a:t>
            </a:r>
            <a:endParaRPr lang="en-US" dirty="0"/>
          </a:p>
          <a:p>
            <a:r>
              <a:rPr lang="en-US" dirty="0"/>
              <a:t>Susie </a:t>
            </a:r>
          </a:p>
          <a:p>
            <a:r>
              <a:rPr lang="en-US" dirty="0"/>
              <a:t>BSLMM </a:t>
            </a:r>
          </a:p>
          <a:p>
            <a:r>
              <a:rPr lang="en-US" dirty="0"/>
              <a:t>Random Forest</a:t>
            </a:r>
          </a:p>
        </p:txBody>
      </p:sp>
    </p:spTree>
    <p:extLst>
      <p:ext uri="{BB962C8B-B14F-4D97-AF65-F5344CB8AC3E}">
        <p14:creationId xmlns:p14="http://schemas.microsoft.com/office/powerpoint/2010/main" val="11438408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85A27-85F2-6D45-8488-9908AC6594F9}"/>
              </a:ext>
            </a:extLst>
          </p:cNvPr>
          <p:cNvSpPr>
            <a:spLocks noGrp="1"/>
          </p:cNvSpPr>
          <p:nvPr>
            <p:ph type="title"/>
          </p:nvPr>
        </p:nvSpPr>
        <p:spPr/>
        <p:txBody>
          <a:bodyPr>
            <a:normAutofit/>
          </a:bodyPr>
          <a:lstStyle/>
          <a:p>
            <a:r>
              <a:rPr lang="en-US" dirty="0"/>
              <a:t>Some sparse modelling techniques</a:t>
            </a:r>
          </a:p>
        </p:txBody>
      </p:sp>
      <p:sp>
        <p:nvSpPr>
          <p:cNvPr id="3" name="Content Placeholder 2">
            <a:extLst>
              <a:ext uri="{FF2B5EF4-FFF2-40B4-BE49-F238E27FC236}">
                <a16:creationId xmlns:a16="http://schemas.microsoft.com/office/drawing/2014/main" id="{F661B382-AC9E-D445-8156-6D78B4B6C57F}"/>
              </a:ext>
            </a:extLst>
          </p:cNvPr>
          <p:cNvSpPr>
            <a:spLocks noGrp="1"/>
          </p:cNvSpPr>
          <p:nvPr>
            <p:ph idx="1"/>
          </p:nvPr>
        </p:nvSpPr>
        <p:spPr/>
        <p:txBody>
          <a:bodyPr/>
          <a:lstStyle/>
          <a:p>
            <a:r>
              <a:rPr lang="en-US" dirty="0"/>
              <a:t>Ridge Regression</a:t>
            </a:r>
          </a:p>
          <a:p>
            <a:r>
              <a:rPr lang="en-US" dirty="0"/>
              <a:t>LASSO</a:t>
            </a:r>
          </a:p>
          <a:p>
            <a:r>
              <a:rPr lang="en-US" dirty="0" err="1"/>
              <a:t>Elasticnet</a:t>
            </a:r>
            <a:endParaRPr lang="en-US" dirty="0"/>
          </a:p>
          <a:p>
            <a:r>
              <a:rPr lang="en-US" dirty="0"/>
              <a:t>Susie (used in genomics, happy to chat)</a:t>
            </a:r>
          </a:p>
          <a:p>
            <a:r>
              <a:rPr lang="en-US" dirty="0"/>
              <a:t>BSLMM (used in genomics, happy to chat)</a:t>
            </a:r>
          </a:p>
          <a:p>
            <a:r>
              <a:rPr lang="en-US" dirty="0"/>
              <a:t>Random Forest </a:t>
            </a:r>
          </a:p>
        </p:txBody>
      </p:sp>
    </p:spTree>
    <p:extLst>
      <p:ext uri="{BB962C8B-B14F-4D97-AF65-F5344CB8AC3E}">
        <p14:creationId xmlns:p14="http://schemas.microsoft.com/office/powerpoint/2010/main" val="3211416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10C3C-91F3-1642-B561-3CAB84DAE356}"/>
              </a:ext>
            </a:extLst>
          </p:cNvPr>
          <p:cNvSpPr>
            <a:spLocks noGrp="1"/>
          </p:cNvSpPr>
          <p:nvPr>
            <p:ph type="ctrTitle"/>
          </p:nvPr>
        </p:nvSpPr>
        <p:spPr/>
        <p:txBody>
          <a:bodyPr/>
          <a:lstStyle/>
          <a:p>
            <a:r>
              <a:rPr lang="en-US" dirty="0"/>
              <a:t>Sparse Modelling</a:t>
            </a:r>
          </a:p>
        </p:txBody>
      </p:sp>
      <p:sp>
        <p:nvSpPr>
          <p:cNvPr id="3" name="Subtitle 2">
            <a:extLst>
              <a:ext uri="{FF2B5EF4-FFF2-40B4-BE49-F238E27FC236}">
                <a16:creationId xmlns:a16="http://schemas.microsoft.com/office/drawing/2014/main" id="{CDAF52F9-E1BB-A647-9F81-19886F563D03}"/>
              </a:ext>
            </a:extLst>
          </p:cNvPr>
          <p:cNvSpPr>
            <a:spLocks noGrp="1"/>
          </p:cNvSpPr>
          <p:nvPr>
            <p:ph type="subTitle" idx="1"/>
          </p:nvPr>
        </p:nvSpPr>
        <p:spPr/>
        <p:txBody>
          <a:bodyPr/>
          <a:lstStyle/>
          <a:p>
            <a:r>
              <a:rPr lang="en-US" dirty="0"/>
              <a:t>Model Selection</a:t>
            </a:r>
          </a:p>
        </p:txBody>
      </p:sp>
      <p:sp>
        <p:nvSpPr>
          <p:cNvPr id="4" name="TextBox 3">
            <a:extLst>
              <a:ext uri="{FF2B5EF4-FFF2-40B4-BE49-F238E27FC236}">
                <a16:creationId xmlns:a16="http://schemas.microsoft.com/office/drawing/2014/main" id="{60F4877C-3A7F-2C4A-A04B-58CC18518EB7}"/>
              </a:ext>
            </a:extLst>
          </p:cNvPr>
          <p:cNvSpPr txBox="1"/>
          <p:nvPr/>
        </p:nvSpPr>
        <p:spPr>
          <a:xfrm>
            <a:off x="3233057" y="5181600"/>
            <a:ext cx="8958943" cy="369332"/>
          </a:xfrm>
          <a:prstGeom prst="rect">
            <a:avLst/>
          </a:prstGeom>
          <a:noFill/>
        </p:spPr>
        <p:txBody>
          <a:bodyPr wrap="square" rtlCol="0">
            <a:spAutoFit/>
          </a:bodyPr>
          <a:lstStyle/>
          <a:p>
            <a:pPr algn="r"/>
            <a:r>
              <a:rPr lang="en-US" dirty="0"/>
              <a:t>Lots of this is based on work with Josh </a:t>
            </a:r>
            <a:r>
              <a:rPr lang="en-US" dirty="0" err="1"/>
              <a:t>Jahner</a:t>
            </a:r>
            <a:r>
              <a:rPr lang="en-US" dirty="0"/>
              <a:t>, Alex Buerkle and the </a:t>
            </a:r>
            <a:r>
              <a:rPr lang="en-US" dirty="0" err="1"/>
              <a:t>Modelscape</a:t>
            </a:r>
            <a:r>
              <a:rPr lang="en-US" dirty="0"/>
              <a:t> Consortium </a:t>
            </a:r>
          </a:p>
        </p:txBody>
      </p:sp>
    </p:spTree>
    <p:extLst>
      <p:ext uri="{BB962C8B-B14F-4D97-AF65-F5344CB8AC3E}">
        <p14:creationId xmlns:p14="http://schemas.microsoft.com/office/powerpoint/2010/main" val="16963093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85A27-85F2-6D45-8488-9908AC6594F9}"/>
              </a:ext>
            </a:extLst>
          </p:cNvPr>
          <p:cNvSpPr>
            <a:spLocks noGrp="1"/>
          </p:cNvSpPr>
          <p:nvPr>
            <p:ph type="title"/>
          </p:nvPr>
        </p:nvSpPr>
        <p:spPr/>
        <p:txBody>
          <a:bodyPr>
            <a:normAutofit/>
          </a:bodyPr>
          <a:lstStyle/>
          <a:p>
            <a:r>
              <a:rPr lang="en-US" dirty="0"/>
              <a:t>Some sparse modelling techniques</a:t>
            </a:r>
          </a:p>
        </p:txBody>
      </p:sp>
      <p:sp>
        <p:nvSpPr>
          <p:cNvPr id="3" name="Content Placeholder 2">
            <a:extLst>
              <a:ext uri="{FF2B5EF4-FFF2-40B4-BE49-F238E27FC236}">
                <a16:creationId xmlns:a16="http://schemas.microsoft.com/office/drawing/2014/main" id="{F661B382-AC9E-D445-8156-6D78B4B6C57F}"/>
              </a:ext>
            </a:extLst>
          </p:cNvPr>
          <p:cNvSpPr>
            <a:spLocks noGrp="1"/>
          </p:cNvSpPr>
          <p:nvPr>
            <p:ph idx="1"/>
          </p:nvPr>
        </p:nvSpPr>
        <p:spPr/>
        <p:txBody>
          <a:bodyPr/>
          <a:lstStyle/>
          <a:p>
            <a:r>
              <a:rPr lang="en-US" dirty="0"/>
              <a:t>Ridge Regression</a:t>
            </a:r>
          </a:p>
          <a:p>
            <a:r>
              <a:rPr lang="en-US" dirty="0"/>
              <a:t>LASSO</a:t>
            </a:r>
          </a:p>
          <a:p>
            <a:r>
              <a:rPr lang="en-US" dirty="0" err="1"/>
              <a:t>Elasticnet</a:t>
            </a:r>
            <a:endParaRPr lang="en-US" dirty="0"/>
          </a:p>
          <a:p>
            <a:r>
              <a:rPr lang="en-US" dirty="0"/>
              <a:t>Susie (used in genomics, happy to chat)</a:t>
            </a:r>
          </a:p>
          <a:p>
            <a:r>
              <a:rPr lang="en-US" dirty="0"/>
              <a:t>BSLMM (used in genomics, happy to chat)</a:t>
            </a:r>
          </a:p>
          <a:p>
            <a:r>
              <a:rPr lang="en-US" dirty="0"/>
              <a:t>Random Forest (?) won’t talk about again today</a:t>
            </a:r>
          </a:p>
        </p:txBody>
      </p:sp>
    </p:spTree>
    <p:extLst>
      <p:ext uri="{BB962C8B-B14F-4D97-AF65-F5344CB8AC3E}">
        <p14:creationId xmlns:p14="http://schemas.microsoft.com/office/powerpoint/2010/main" val="32520589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85A27-85F2-6D45-8488-9908AC6594F9}"/>
              </a:ext>
            </a:extLst>
          </p:cNvPr>
          <p:cNvSpPr>
            <a:spLocks noGrp="1"/>
          </p:cNvSpPr>
          <p:nvPr>
            <p:ph type="title"/>
          </p:nvPr>
        </p:nvSpPr>
        <p:spPr/>
        <p:txBody>
          <a:bodyPr>
            <a:normAutofit/>
          </a:bodyPr>
          <a:lstStyle/>
          <a:p>
            <a:r>
              <a:rPr lang="en-US" dirty="0"/>
              <a:t>Some sparse modelling techniques</a:t>
            </a:r>
          </a:p>
        </p:txBody>
      </p:sp>
      <p:sp>
        <p:nvSpPr>
          <p:cNvPr id="3" name="Content Placeholder 2">
            <a:extLst>
              <a:ext uri="{FF2B5EF4-FFF2-40B4-BE49-F238E27FC236}">
                <a16:creationId xmlns:a16="http://schemas.microsoft.com/office/drawing/2014/main" id="{F661B382-AC9E-D445-8156-6D78B4B6C57F}"/>
              </a:ext>
            </a:extLst>
          </p:cNvPr>
          <p:cNvSpPr>
            <a:spLocks noGrp="1"/>
          </p:cNvSpPr>
          <p:nvPr>
            <p:ph idx="1"/>
          </p:nvPr>
        </p:nvSpPr>
        <p:spPr/>
        <p:txBody>
          <a:bodyPr/>
          <a:lstStyle/>
          <a:p>
            <a:r>
              <a:rPr lang="en-US" dirty="0"/>
              <a:t>Ridge Regression</a:t>
            </a:r>
          </a:p>
          <a:p>
            <a:r>
              <a:rPr lang="en-US" dirty="0"/>
              <a:t>LASSO</a:t>
            </a:r>
          </a:p>
          <a:p>
            <a:r>
              <a:rPr lang="en-US" dirty="0" err="1"/>
              <a:t>Elasticnet</a:t>
            </a:r>
            <a:endParaRPr lang="en-US" dirty="0"/>
          </a:p>
          <a:p>
            <a:r>
              <a:rPr lang="en-US" dirty="0"/>
              <a:t>Susie (used in genomics, happy to chat)</a:t>
            </a:r>
          </a:p>
          <a:p>
            <a:r>
              <a:rPr lang="en-US" dirty="0"/>
              <a:t>BSLMM (used in genomics, happy to chat)</a:t>
            </a:r>
          </a:p>
          <a:p>
            <a:r>
              <a:rPr lang="en-US" dirty="0"/>
              <a:t>Random Forest (?) won’t talk about again today</a:t>
            </a:r>
          </a:p>
          <a:p>
            <a:pPr marL="0" indent="0">
              <a:buNone/>
            </a:pPr>
            <a:r>
              <a:rPr lang="en-US" dirty="0"/>
              <a:t>-&gt; a lot of these are considered ‘machine learning'</a:t>
            </a:r>
          </a:p>
        </p:txBody>
      </p:sp>
    </p:spTree>
    <p:extLst>
      <p:ext uri="{BB962C8B-B14F-4D97-AF65-F5344CB8AC3E}">
        <p14:creationId xmlns:p14="http://schemas.microsoft.com/office/powerpoint/2010/main" val="28356948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2814B-7166-F54F-B256-3E3F65D95B85}"/>
              </a:ext>
            </a:extLst>
          </p:cNvPr>
          <p:cNvSpPr>
            <a:spLocks noGrp="1"/>
          </p:cNvSpPr>
          <p:nvPr>
            <p:ph type="title"/>
          </p:nvPr>
        </p:nvSpPr>
        <p:spPr/>
        <p:txBody>
          <a:bodyPr/>
          <a:lstStyle/>
          <a:p>
            <a:r>
              <a:rPr lang="en-US" dirty="0"/>
              <a:t>Ridge Regression</a:t>
            </a:r>
          </a:p>
        </p:txBody>
      </p:sp>
      <p:sp>
        <p:nvSpPr>
          <p:cNvPr id="3" name="Content Placeholder 2">
            <a:extLst>
              <a:ext uri="{FF2B5EF4-FFF2-40B4-BE49-F238E27FC236}">
                <a16:creationId xmlns:a16="http://schemas.microsoft.com/office/drawing/2014/main" id="{C7CF9369-FE1E-9648-A5A7-453B0EAD7542}"/>
              </a:ext>
            </a:extLst>
          </p:cNvPr>
          <p:cNvSpPr>
            <a:spLocks noGrp="1"/>
          </p:cNvSpPr>
          <p:nvPr>
            <p:ph idx="1"/>
          </p:nvPr>
        </p:nvSpPr>
        <p:spPr/>
        <p:txBody>
          <a:bodyPr/>
          <a:lstStyle/>
          <a:p>
            <a:r>
              <a:rPr lang="en-US" dirty="0"/>
              <a:t>Constraint on the coefficients, using a penalty term </a:t>
            </a:r>
            <a:r>
              <a:rPr lang="el-GR" dirty="0"/>
              <a:t>λ</a:t>
            </a:r>
            <a:endParaRPr lang="en-US" dirty="0"/>
          </a:p>
          <a:p>
            <a:pPr lvl="1"/>
            <a:r>
              <a:rPr lang="en-US" dirty="0"/>
              <a:t>When </a:t>
            </a:r>
            <a:r>
              <a:rPr lang="el-GR" dirty="0"/>
              <a:t>λ</a:t>
            </a:r>
            <a:r>
              <a:rPr lang="en-US" dirty="0"/>
              <a:t> equals 0, ridge regression is basically a linear regression</a:t>
            </a:r>
          </a:p>
          <a:p>
            <a:pPr lvl="1"/>
            <a:endParaRPr lang="en-US" dirty="0"/>
          </a:p>
          <a:p>
            <a:endParaRPr lang="en-US" dirty="0"/>
          </a:p>
        </p:txBody>
      </p:sp>
    </p:spTree>
    <p:extLst>
      <p:ext uri="{BB962C8B-B14F-4D97-AF65-F5344CB8AC3E}">
        <p14:creationId xmlns:p14="http://schemas.microsoft.com/office/powerpoint/2010/main" val="12534886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A2D1FAA-8DD4-C843-A35F-9C5C6283F174}"/>
              </a:ext>
            </a:extLst>
          </p:cNvPr>
          <p:cNvSpPr/>
          <p:nvPr/>
        </p:nvSpPr>
        <p:spPr>
          <a:xfrm>
            <a:off x="615160" y="511542"/>
            <a:ext cx="5180159" cy="364033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9A29B7DC-D806-9543-B3B1-0E4AC398C37A}"/>
              </a:ext>
            </a:extLst>
          </p:cNvPr>
          <p:cNvCxnSpPr>
            <a:cxnSpLocks/>
          </p:cNvCxnSpPr>
          <p:nvPr/>
        </p:nvCxnSpPr>
        <p:spPr>
          <a:xfrm flipV="1">
            <a:off x="627363" y="550672"/>
            <a:ext cx="3442130" cy="285819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65AA9E8-EB0E-1840-904B-A01095B31906}"/>
              </a:ext>
            </a:extLst>
          </p:cNvPr>
          <p:cNvSpPr txBox="1"/>
          <p:nvPr/>
        </p:nvSpPr>
        <p:spPr>
          <a:xfrm>
            <a:off x="3027919" y="4233562"/>
            <a:ext cx="354639" cy="369332"/>
          </a:xfrm>
          <a:prstGeom prst="rect">
            <a:avLst/>
          </a:prstGeom>
          <a:noFill/>
        </p:spPr>
        <p:txBody>
          <a:bodyPr wrap="square" rtlCol="0">
            <a:spAutoFit/>
          </a:bodyPr>
          <a:lstStyle/>
          <a:p>
            <a:r>
              <a:rPr lang="en-US" dirty="0"/>
              <a:t>X</a:t>
            </a:r>
          </a:p>
        </p:txBody>
      </p:sp>
      <p:sp>
        <p:nvSpPr>
          <p:cNvPr id="9" name="TextBox 8">
            <a:extLst>
              <a:ext uri="{FF2B5EF4-FFF2-40B4-BE49-F238E27FC236}">
                <a16:creationId xmlns:a16="http://schemas.microsoft.com/office/drawing/2014/main" id="{4ACD3E40-8E38-E64F-B497-BE5840297E19}"/>
              </a:ext>
            </a:extLst>
          </p:cNvPr>
          <p:cNvSpPr txBox="1"/>
          <p:nvPr/>
        </p:nvSpPr>
        <p:spPr>
          <a:xfrm>
            <a:off x="183187" y="2040238"/>
            <a:ext cx="354639" cy="369332"/>
          </a:xfrm>
          <a:prstGeom prst="rect">
            <a:avLst/>
          </a:prstGeom>
          <a:noFill/>
        </p:spPr>
        <p:txBody>
          <a:bodyPr wrap="square" rtlCol="0">
            <a:spAutoFit/>
          </a:bodyPr>
          <a:lstStyle/>
          <a:p>
            <a:r>
              <a:rPr lang="en-US" dirty="0"/>
              <a:t>y</a:t>
            </a:r>
          </a:p>
        </p:txBody>
      </p:sp>
      <p:sp>
        <p:nvSpPr>
          <p:cNvPr id="16" name="Oval 15">
            <a:extLst>
              <a:ext uri="{FF2B5EF4-FFF2-40B4-BE49-F238E27FC236}">
                <a16:creationId xmlns:a16="http://schemas.microsoft.com/office/drawing/2014/main" id="{0C2098F4-C6BE-8D44-BE43-55550036694C}"/>
              </a:ext>
            </a:extLst>
          </p:cNvPr>
          <p:cNvSpPr/>
          <p:nvPr/>
        </p:nvSpPr>
        <p:spPr>
          <a:xfrm>
            <a:off x="2734963" y="1474685"/>
            <a:ext cx="172995" cy="20388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72427549-2757-2B46-8869-6F3A5B57D7C8}"/>
              </a:ext>
            </a:extLst>
          </p:cNvPr>
          <p:cNvSpPr/>
          <p:nvPr/>
        </p:nvSpPr>
        <p:spPr>
          <a:xfrm>
            <a:off x="3209563" y="1091082"/>
            <a:ext cx="172995" cy="20388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A545B8D4-E60B-3C43-919A-18F1755094F6}"/>
              </a:ext>
            </a:extLst>
          </p:cNvPr>
          <p:cNvSpPr txBox="1"/>
          <p:nvPr/>
        </p:nvSpPr>
        <p:spPr>
          <a:xfrm>
            <a:off x="1269552" y="85923"/>
            <a:ext cx="4053016" cy="383059"/>
          </a:xfrm>
          <a:prstGeom prst="rect">
            <a:avLst/>
          </a:prstGeom>
          <a:noFill/>
        </p:spPr>
        <p:txBody>
          <a:bodyPr wrap="square" rtlCol="0">
            <a:spAutoFit/>
          </a:bodyPr>
          <a:lstStyle/>
          <a:p>
            <a:pPr algn="ctr"/>
            <a:r>
              <a:rPr lang="en-US" dirty="0"/>
              <a:t>Ridge Regression</a:t>
            </a:r>
          </a:p>
        </p:txBody>
      </p:sp>
      <p:sp>
        <p:nvSpPr>
          <p:cNvPr id="28" name="TextBox 27">
            <a:extLst>
              <a:ext uri="{FF2B5EF4-FFF2-40B4-BE49-F238E27FC236}">
                <a16:creationId xmlns:a16="http://schemas.microsoft.com/office/drawing/2014/main" id="{31D79F78-A25A-CD4B-B22D-B11CE8F162DE}"/>
              </a:ext>
            </a:extLst>
          </p:cNvPr>
          <p:cNvSpPr txBox="1"/>
          <p:nvPr/>
        </p:nvSpPr>
        <p:spPr>
          <a:xfrm>
            <a:off x="6318452" y="393571"/>
            <a:ext cx="2434281" cy="646331"/>
          </a:xfrm>
          <a:prstGeom prst="rect">
            <a:avLst/>
          </a:prstGeom>
          <a:noFill/>
        </p:spPr>
        <p:txBody>
          <a:bodyPr wrap="square" rtlCol="0">
            <a:spAutoFit/>
          </a:bodyPr>
          <a:lstStyle/>
          <a:p>
            <a:r>
              <a:rPr lang="en-US" dirty="0"/>
              <a:t>Sum of squares for training data is small</a:t>
            </a:r>
          </a:p>
        </p:txBody>
      </p:sp>
      <p:sp>
        <p:nvSpPr>
          <p:cNvPr id="24" name="TextBox 23">
            <a:extLst>
              <a:ext uri="{FF2B5EF4-FFF2-40B4-BE49-F238E27FC236}">
                <a16:creationId xmlns:a16="http://schemas.microsoft.com/office/drawing/2014/main" id="{C9409EF9-38A8-7445-82CF-03A4317A3865}"/>
              </a:ext>
            </a:extLst>
          </p:cNvPr>
          <p:cNvSpPr txBox="1"/>
          <p:nvPr/>
        </p:nvSpPr>
        <p:spPr>
          <a:xfrm>
            <a:off x="537826" y="5383315"/>
            <a:ext cx="7333428" cy="923330"/>
          </a:xfrm>
          <a:prstGeom prst="rect">
            <a:avLst/>
          </a:prstGeom>
          <a:noFill/>
        </p:spPr>
        <p:txBody>
          <a:bodyPr wrap="square" rtlCol="0">
            <a:spAutoFit/>
          </a:bodyPr>
          <a:lstStyle/>
          <a:p>
            <a:r>
              <a:rPr lang="en-US" dirty="0"/>
              <a:t>Awesome for sparse modelling because: while least squares needs at least n=p to estimate sum of squares, ridge regression can find a solution using cross validation</a:t>
            </a:r>
          </a:p>
        </p:txBody>
      </p:sp>
    </p:spTree>
    <p:extLst>
      <p:ext uri="{BB962C8B-B14F-4D97-AF65-F5344CB8AC3E}">
        <p14:creationId xmlns:p14="http://schemas.microsoft.com/office/powerpoint/2010/main" val="16535726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A2D1FAA-8DD4-C843-A35F-9C5C6283F174}"/>
              </a:ext>
            </a:extLst>
          </p:cNvPr>
          <p:cNvSpPr/>
          <p:nvPr/>
        </p:nvSpPr>
        <p:spPr>
          <a:xfrm>
            <a:off x="615160" y="511542"/>
            <a:ext cx="5180159" cy="364033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9A29B7DC-D806-9543-B3B1-0E4AC398C37A}"/>
              </a:ext>
            </a:extLst>
          </p:cNvPr>
          <p:cNvCxnSpPr>
            <a:cxnSpLocks/>
          </p:cNvCxnSpPr>
          <p:nvPr/>
        </p:nvCxnSpPr>
        <p:spPr>
          <a:xfrm flipV="1">
            <a:off x="627363" y="550672"/>
            <a:ext cx="3442130" cy="285819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65AA9E8-EB0E-1840-904B-A01095B31906}"/>
              </a:ext>
            </a:extLst>
          </p:cNvPr>
          <p:cNvSpPr txBox="1"/>
          <p:nvPr/>
        </p:nvSpPr>
        <p:spPr>
          <a:xfrm>
            <a:off x="3027919" y="4233562"/>
            <a:ext cx="354639" cy="369332"/>
          </a:xfrm>
          <a:prstGeom prst="rect">
            <a:avLst/>
          </a:prstGeom>
          <a:noFill/>
        </p:spPr>
        <p:txBody>
          <a:bodyPr wrap="square" rtlCol="0">
            <a:spAutoFit/>
          </a:bodyPr>
          <a:lstStyle/>
          <a:p>
            <a:r>
              <a:rPr lang="en-US" dirty="0"/>
              <a:t>X</a:t>
            </a:r>
          </a:p>
        </p:txBody>
      </p:sp>
      <p:sp>
        <p:nvSpPr>
          <p:cNvPr id="9" name="TextBox 8">
            <a:extLst>
              <a:ext uri="{FF2B5EF4-FFF2-40B4-BE49-F238E27FC236}">
                <a16:creationId xmlns:a16="http://schemas.microsoft.com/office/drawing/2014/main" id="{4ACD3E40-8E38-E64F-B497-BE5840297E19}"/>
              </a:ext>
            </a:extLst>
          </p:cNvPr>
          <p:cNvSpPr txBox="1"/>
          <p:nvPr/>
        </p:nvSpPr>
        <p:spPr>
          <a:xfrm>
            <a:off x="183187" y="2040238"/>
            <a:ext cx="354639" cy="369332"/>
          </a:xfrm>
          <a:prstGeom prst="rect">
            <a:avLst/>
          </a:prstGeom>
          <a:noFill/>
        </p:spPr>
        <p:txBody>
          <a:bodyPr wrap="square" rtlCol="0">
            <a:spAutoFit/>
          </a:bodyPr>
          <a:lstStyle/>
          <a:p>
            <a:r>
              <a:rPr lang="en-US" dirty="0"/>
              <a:t>y</a:t>
            </a:r>
          </a:p>
        </p:txBody>
      </p:sp>
      <p:sp>
        <p:nvSpPr>
          <p:cNvPr id="11" name="Oval 10">
            <a:extLst>
              <a:ext uri="{FF2B5EF4-FFF2-40B4-BE49-F238E27FC236}">
                <a16:creationId xmlns:a16="http://schemas.microsoft.com/office/drawing/2014/main" id="{B3FD51D1-103A-4E4D-8BA6-CB30846A012E}"/>
              </a:ext>
            </a:extLst>
          </p:cNvPr>
          <p:cNvSpPr/>
          <p:nvPr/>
        </p:nvSpPr>
        <p:spPr>
          <a:xfrm>
            <a:off x="1364289" y="2882900"/>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3053652-68A3-E44A-9C1B-88B95AA8B9C9}"/>
              </a:ext>
            </a:extLst>
          </p:cNvPr>
          <p:cNvSpPr/>
          <p:nvPr/>
        </p:nvSpPr>
        <p:spPr>
          <a:xfrm>
            <a:off x="1569309" y="2229764"/>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54686B9-8934-2B44-A21E-5521B7A75D4A}"/>
              </a:ext>
            </a:extLst>
          </p:cNvPr>
          <p:cNvSpPr/>
          <p:nvPr/>
        </p:nvSpPr>
        <p:spPr>
          <a:xfrm>
            <a:off x="2198011" y="2307627"/>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411204E-D6AF-2E4B-BE73-882D01713EEB}"/>
              </a:ext>
            </a:extLst>
          </p:cNvPr>
          <p:cNvSpPr/>
          <p:nvPr/>
        </p:nvSpPr>
        <p:spPr>
          <a:xfrm>
            <a:off x="1832920" y="1576628"/>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3392223-47DE-E541-8AC2-37A6F76E6AC8}"/>
              </a:ext>
            </a:extLst>
          </p:cNvPr>
          <p:cNvSpPr/>
          <p:nvPr/>
        </p:nvSpPr>
        <p:spPr>
          <a:xfrm>
            <a:off x="3164465" y="2331707"/>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0C2098F4-C6BE-8D44-BE43-55550036694C}"/>
              </a:ext>
            </a:extLst>
          </p:cNvPr>
          <p:cNvSpPr/>
          <p:nvPr/>
        </p:nvSpPr>
        <p:spPr>
          <a:xfrm>
            <a:off x="2734963" y="1474685"/>
            <a:ext cx="172995" cy="20388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EF18211B-DC70-E64A-BE63-6FA6A709B748}"/>
              </a:ext>
            </a:extLst>
          </p:cNvPr>
          <p:cNvSpPr/>
          <p:nvPr/>
        </p:nvSpPr>
        <p:spPr>
          <a:xfrm>
            <a:off x="4069493" y="1836352"/>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B0BBE7C-EDAB-6D47-9D7B-FE379AC58CB9}"/>
              </a:ext>
            </a:extLst>
          </p:cNvPr>
          <p:cNvSpPr/>
          <p:nvPr/>
        </p:nvSpPr>
        <p:spPr>
          <a:xfrm>
            <a:off x="2561968" y="2984843"/>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B6700E1-EE58-B440-9527-3404655AC918}"/>
              </a:ext>
            </a:extLst>
          </p:cNvPr>
          <p:cNvSpPr/>
          <p:nvPr/>
        </p:nvSpPr>
        <p:spPr>
          <a:xfrm>
            <a:off x="3382558" y="1740587"/>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72427549-2757-2B46-8869-6F3A5B57D7C8}"/>
              </a:ext>
            </a:extLst>
          </p:cNvPr>
          <p:cNvSpPr/>
          <p:nvPr/>
        </p:nvSpPr>
        <p:spPr>
          <a:xfrm>
            <a:off x="3209563" y="1091082"/>
            <a:ext cx="172995" cy="20388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27B4D9E-236C-F24B-BE2D-75E0AAEE6B04}"/>
              </a:ext>
            </a:extLst>
          </p:cNvPr>
          <p:cNvSpPr/>
          <p:nvPr/>
        </p:nvSpPr>
        <p:spPr>
          <a:xfrm>
            <a:off x="4085044" y="1294968"/>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A545B8D4-E60B-3C43-919A-18F1755094F6}"/>
              </a:ext>
            </a:extLst>
          </p:cNvPr>
          <p:cNvSpPr txBox="1"/>
          <p:nvPr/>
        </p:nvSpPr>
        <p:spPr>
          <a:xfrm>
            <a:off x="1269552" y="85923"/>
            <a:ext cx="4053016" cy="383059"/>
          </a:xfrm>
          <a:prstGeom prst="rect">
            <a:avLst/>
          </a:prstGeom>
          <a:noFill/>
        </p:spPr>
        <p:txBody>
          <a:bodyPr wrap="square" rtlCol="0">
            <a:spAutoFit/>
          </a:bodyPr>
          <a:lstStyle/>
          <a:p>
            <a:pPr algn="ctr"/>
            <a:r>
              <a:rPr lang="en-US" dirty="0"/>
              <a:t>Ridge Regression</a:t>
            </a:r>
          </a:p>
        </p:txBody>
      </p:sp>
      <p:sp>
        <p:nvSpPr>
          <p:cNvPr id="28" name="TextBox 27">
            <a:extLst>
              <a:ext uri="{FF2B5EF4-FFF2-40B4-BE49-F238E27FC236}">
                <a16:creationId xmlns:a16="http://schemas.microsoft.com/office/drawing/2014/main" id="{31D79F78-A25A-CD4B-B22D-B11CE8F162DE}"/>
              </a:ext>
            </a:extLst>
          </p:cNvPr>
          <p:cNvSpPr txBox="1"/>
          <p:nvPr/>
        </p:nvSpPr>
        <p:spPr>
          <a:xfrm>
            <a:off x="6318452" y="393571"/>
            <a:ext cx="2434281" cy="1200329"/>
          </a:xfrm>
          <a:prstGeom prst="rect">
            <a:avLst/>
          </a:prstGeom>
          <a:noFill/>
        </p:spPr>
        <p:txBody>
          <a:bodyPr wrap="square" rtlCol="0">
            <a:spAutoFit/>
          </a:bodyPr>
          <a:lstStyle/>
          <a:p>
            <a:r>
              <a:rPr lang="en-US" dirty="0"/>
              <a:t>Sum of squares for training data is small</a:t>
            </a:r>
          </a:p>
          <a:p>
            <a:r>
              <a:rPr lang="en-US" dirty="0"/>
              <a:t>Sum of squares for testing data is large</a:t>
            </a:r>
          </a:p>
        </p:txBody>
      </p:sp>
      <p:sp>
        <p:nvSpPr>
          <p:cNvPr id="29" name="TextBox 28">
            <a:extLst>
              <a:ext uri="{FF2B5EF4-FFF2-40B4-BE49-F238E27FC236}">
                <a16:creationId xmlns:a16="http://schemas.microsoft.com/office/drawing/2014/main" id="{1FB488EF-7A61-F147-898D-F695984EEFA8}"/>
              </a:ext>
            </a:extLst>
          </p:cNvPr>
          <p:cNvSpPr txBox="1"/>
          <p:nvPr/>
        </p:nvSpPr>
        <p:spPr>
          <a:xfrm>
            <a:off x="6309259" y="1763239"/>
            <a:ext cx="4679453" cy="1477328"/>
          </a:xfrm>
          <a:prstGeom prst="rect">
            <a:avLst/>
          </a:prstGeom>
          <a:noFill/>
        </p:spPr>
        <p:txBody>
          <a:bodyPr wrap="square" rtlCol="0">
            <a:spAutoFit/>
          </a:bodyPr>
          <a:lstStyle/>
          <a:p>
            <a:r>
              <a:rPr lang="en-US" dirty="0"/>
              <a:t>Ridge regression purposely doesn’t fit the training data as well, so that it fits the testing data better</a:t>
            </a:r>
          </a:p>
          <a:p>
            <a:endParaRPr lang="en-US" dirty="0"/>
          </a:p>
          <a:p>
            <a:r>
              <a:rPr lang="en-US" dirty="0"/>
              <a:t>This is known as ‘shrinkage’ or ‘regularization’</a:t>
            </a:r>
          </a:p>
        </p:txBody>
      </p:sp>
      <p:cxnSp>
        <p:nvCxnSpPr>
          <p:cNvPr id="32" name="Straight Connector 31">
            <a:extLst>
              <a:ext uri="{FF2B5EF4-FFF2-40B4-BE49-F238E27FC236}">
                <a16:creationId xmlns:a16="http://schemas.microsoft.com/office/drawing/2014/main" id="{C017A1CA-5E58-FD4F-B8B2-3A7BB2988E23}"/>
              </a:ext>
            </a:extLst>
          </p:cNvPr>
          <p:cNvCxnSpPr>
            <a:cxnSpLocks/>
          </p:cNvCxnSpPr>
          <p:nvPr/>
        </p:nvCxnSpPr>
        <p:spPr>
          <a:xfrm flipV="1">
            <a:off x="676865" y="670237"/>
            <a:ext cx="5056745" cy="2536115"/>
          </a:xfrm>
          <a:prstGeom prst="line">
            <a:avLst/>
          </a:prstGeom>
          <a:ln w="34925">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9409EF9-38A8-7445-82CF-03A4317A3865}"/>
              </a:ext>
            </a:extLst>
          </p:cNvPr>
          <p:cNvSpPr txBox="1"/>
          <p:nvPr/>
        </p:nvSpPr>
        <p:spPr>
          <a:xfrm>
            <a:off x="537826" y="5383315"/>
            <a:ext cx="7333428" cy="923330"/>
          </a:xfrm>
          <a:prstGeom prst="rect">
            <a:avLst/>
          </a:prstGeom>
          <a:noFill/>
        </p:spPr>
        <p:txBody>
          <a:bodyPr wrap="square" rtlCol="0">
            <a:spAutoFit/>
          </a:bodyPr>
          <a:lstStyle/>
          <a:p>
            <a:r>
              <a:rPr lang="en-US" dirty="0"/>
              <a:t>Awesome for sparse modelling because: while least squares needs at least n=p to estimate sum of squares, ridge regression can find a solution using cross validation</a:t>
            </a:r>
          </a:p>
        </p:txBody>
      </p:sp>
    </p:spTree>
    <p:extLst>
      <p:ext uri="{BB962C8B-B14F-4D97-AF65-F5344CB8AC3E}">
        <p14:creationId xmlns:p14="http://schemas.microsoft.com/office/powerpoint/2010/main" val="35943922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A2D1FAA-8DD4-C843-A35F-9C5C6283F174}"/>
              </a:ext>
            </a:extLst>
          </p:cNvPr>
          <p:cNvSpPr/>
          <p:nvPr/>
        </p:nvSpPr>
        <p:spPr>
          <a:xfrm>
            <a:off x="615160" y="511542"/>
            <a:ext cx="5180159" cy="364033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9A29B7DC-D806-9543-B3B1-0E4AC398C37A}"/>
              </a:ext>
            </a:extLst>
          </p:cNvPr>
          <p:cNvCxnSpPr>
            <a:cxnSpLocks/>
          </p:cNvCxnSpPr>
          <p:nvPr/>
        </p:nvCxnSpPr>
        <p:spPr>
          <a:xfrm flipV="1">
            <a:off x="627363" y="550672"/>
            <a:ext cx="3442130" cy="285819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65AA9E8-EB0E-1840-904B-A01095B31906}"/>
              </a:ext>
            </a:extLst>
          </p:cNvPr>
          <p:cNvSpPr txBox="1"/>
          <p:nvPr/>
        </p:nvSpPr>
        <p:spPr>
          <a:xfrm>
            <a:off x="3027919" y="4233562"/>
            <a:ext cx="354639" cy="369332"/>
          </a:xfrm>
          <a:prstGeom prst="rect">
            <a:avLst/>
          </a:prstGeom>
          <a:noFill/>
        </p:spPr>
        <p:txBody>
          <a:bodyPr wrap="square" rtlCol="0">
            <a:spAutoFit/>
          </a:bodyPr>
          <a:lstStyle/>
          <a:p>
            <a:r>
              <a:rPr lang="en-US" dirty="0"/>
              <a:t>X</a:t>
            </a:r>
          </a:p>
        </p:txBody>
      </p:sp>
      <p:sp>
        <p:nvSpPr>
          <p:cNvPr id="9" name="TextBox 8">
            <a:extLst>
              <a:ext uri="{FF2B5EF4-FFF2-40B4-BE49-F238E27FC236}">
                <a16:creationId xmlns:a16="http://schemas.microsoft.com/office/drawing/2014/main" id="{4ACD3E40-8E38-E64F-B497-BE5840297E19}"/>
              </a:ext>
            </a:extLst>
          </p:cNvPr>
          <p:cNvSpPr txBox="1"/>
          <p:nvPr/>
        </p:nvSpPr>
        <p:spPr>
          <a:xfrm>
            <a:off x="183187" y="2040238"/>
            <a:ext cx="354639" cy="369332"/>
          </a:xfrm>
          <a:prstGeom prst="rect">
            <a:avLst/>
          </a:prstGeom>
          <a:noFill/>
        </p:spPr>
        <p:txBody>
          <a:bodyPr wrap="square" rtlCol="0">
            <a:spAutoFit/>
          </a:bodyPr>
          <a:lstStyle/>
          <a:p>
            <a:r>
              <a:rPr lang="en-US" dirty="0"/>
              <a:t>y</a:t>
            </a:r>
          </a:p>
        </p:txBody>
      </p:sp>
      <p:sp>
        <p:nvSpPr>
          <p:cNvPr id="11" name="Oval 10">
            <a:extLst>
              <a:ext uri="{FF2B5EF4-FFF2-40B4-BE49-F238E27FC236}">
                <a16:creationId xmlns:a16="http://schemas.microsoft.com/office/drawing/2014/main" id="{B3FD51D1-103A-4E4D-8BA6-CB30846A012E}"/>
              </a:ext>
            </a:extLst>
          </p:cNvPr>
          <p:cNvSpPr/>
          <p:nvPr/>
        </p:nvSpPr>
        <p:spPr>
          <a:xfrm>
            <a:off x="1364289" y="2882900"/>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3053652-68A3-E44A-9C1B-88B95AA8B9C9}"/>
              </a:ext>
            </a:extLst>
          </p:cNvPr>
          <p:cNvSpPr/>
          <p:nvPr/>
        </p:nvSpPr>
        <p:spPr>
          <a:xfrm>
            <a:off x="1569309" y="2229764"/>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54686B9-8934-2B44-A21E-5521B7A75D4A}"/>
              </a:ext>
            </a:extLst>
          </p:cNvPr>
          <p:cNvSpPr/>
          <p:nvPr/>
        </p:nvSpPr>
        <p:spPr>
          <a:xfrm>
            <a:off x="2198011" y="2307627"/>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411204E-D6AF-2E4B-BE73-882D01713EEB}"/>
              </a:ext>
            </a:extLst>
          </p:cNvPr>
          <p:cNvSpPr/>
          <p:nvPr/>
        </p:nvSpPr>
        <p:spPr>
          <a:xfrm>
            <a:off x="1832920" y="1576628"/>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3392223-47DE-E541-8AC2-37A6F76E6AC8}"/>
              </a:ext>
            </a:extLst>
          </p:cNvPr>
          <p:cNvSpPr/>
          <p:nvPr/>
        </p:nvSpPr>
        <p:spPr>
          <a:xfrm>
            <a:off x="3164465" y="2331707"/>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0C2098F4-C6BE-8D44-BE43-55550036694C}"/>
              </a:ext>
            </a:extLst>
          </p:cNvPr>
          <p:cNvSpPr/>
          <p:nvPr/>
        </p:nvSpPr>
        <p:spPr>
          <a:xfrm>
            <a:off x="2734963" y="1474685"/>
            <a:ext cx="172995" cy="20388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EF18211B-DC70-E64A-BE63-6FA6A709B748}"/>
              </a:ext>
            </a:extLst>
          </p:cNvPr>
          <p:cNvSpPr/>
          <p:nvPr/>
        </p:nvSpPr>
        <p:spPr>
          <a:xfrm>
            <a:off x="4069493" y="1836352"/>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B0BBE7C-EDAB-6D47-9D7B-FE379AC58CB9}"/>
              </a:ext>
            </a:extLst>
          </p:cNvPr>
          <p:cNvSpPr/>
          <p:nvPr/>
        </p:nvSpPr>
        <p:spPr>
          <a:xfrm>
            <a:off x="2561968" y="2984843"/>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B6700E1-EE58-B440-9527-3404655AC918}"/>
              </a:ext>
            </a:extLst>
          </p:cNvPr>
          <p:cNvSpPr/>
          <p:nvPr/>
        </p:nvSpPr>
        <p:spPr>
          <a:xfrm>
            <a:off x="3382558" y="1740587"/>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72427549-2757-2B46-8869-6F3A5B57D7C8}"/>
              </a:ext>
            </a:extLst>
          </p:cNvPr>
          <p:cNvSpPr/>
          <p:nvPr/>
        </p:nvSpPr>
        <p:spPr>
          <a:xfrm>
            <a:off x="3209563" y="1091082"/>
            <a:ext cx="172995" cy="20388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27B4D9E-236C-F24B-BE2D-75E0AAEE6B04}"/>
              </a:ext>
            </a:extLst>
          </p:cNvPr>
          <p:cNvSpPr/>
          <p:nvPr/>
        </p:nvSpPr>
        <p:spPr>
          <a:xfrm>
            <a:off x="4085044" y="1294968"/>
            <a:ext cx="172995" cy="203886"/>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A545B8D4-E60B-3C43-919A-18F1755094F6}"/>
              </a:ext>
            </a:extLst>
          </p:cNvPr>
          <p:cNvSpPr txBox="1"/>
          <p:nvPr/>
        </p:nvSpPr>
        <p:spPr>
          <a:xfrm>
            <a:off x="1269552" y="85923"/>
            <a:ext cx="4053016" cy="383059"/>
          </a:xfrm>
          <a:prstGeom prst="rect">
            <a:avLst/>
          </a:prstGeom>
          <a:noFill/>
        </p:spPr>
        <p:txBody>
          <a:bodyPr wrap="square" rtlCol="0">
            <a:spAutoFit/>
          </a:bodyPr>
          <a:lstStyle/>
          <a:p>
            <a:pPr algn="ctr"/>
            <a:r>
              <a:rPr lang="en-US" dirty="0"/>
              <a:t>Ridge Regression</a:t>
            </a:r>
          </a:p>
        </p:txBody>
      </p:sp>
      <p:sp>
        <p:nvSpPr>
          <p:cNvPr id="28" name="TextBox 27">
            <a:extLst>
              <a:ext uri="{FF2B5EF4-FFF2-40B4-BE49-F238E27FC236}">
                <a16:creationId xmlns:a16="http://schemas.microsoft.com/office/drawing/2014/main" id="{31D79F78-A25A-CD4B-B22D-B11CE8F162DE}"/>
              </a:ext>
            </a:extLst>
          </p:cNvPr>
          <p:cNvSpPr txBox="1"/>
          <p:nvPr/>
        </p:nvSpPr>
        <p:spPr>
          <a:xfrm>
            <a:off x="6318452" y="393571"/>
            <a:ext cx="2434281" cy="1200329"/>
          </a:xfrm>
          <a:prstGeom prst="rect">
            <a:avLst/>
          </a:prstGeom>
          <a:noFill/>
        </p:spPr>
        <p:txBody>
          <a:bodyPr wrap="square" rtlCol="0">
            <a:spAutoFit/>
          </a:bodyPr>
          <a:lstStyle/>
          <a:p>
            <a:r>
              <a:rPr lang="en-US" dirty="0"/>
              <a:t>Sum of squares for training data is small</a:t>
            </a:r>
          </a:p>
          <a:p>
            <a:r>
              <a:rPr lang="en-US" dirty="0"/>
              <a:t>Sum of squares for testing data is large</a:t>
            </a:r>
          </a:p>
        </p:txBody>
      </p:sp>
      <p:sp>
        <p:nvSpPr>
          <p:cNvPr id="30" name="TextBox 29">
            <a:extLst>
              <a:ext uri="{FF2B5EF4-FFF2-40B4-BE49-F238E27FC236}">
                <a16:creationId xmlns:a16="http://schemas.microsoft.com/office/drawing/2014/main" id="{085EDEEE-8038-FD43-93A4-BC69BE647148}"/>
              </a:ext>
            </a:extLst>
          </p:cNvPr>
          <p:cNvSpPr txBox="1"/>
          <p:nvPr/>
        </p:nvSpPr>
        <p:spPr>
          <a:xfrm>
            <a:off x="6318453" y="3480676"/>
            <a:ext cx="4679453" cy="369332"/>
          </a:xfrm>
          <a:prstGeom prst="rect">
            <a:avLst/>
          </a:prstGeom>
          <a:noFill/>
        </p:spPr>
        <p:txBody>
          <a:bodyPr wrap="square" rtlCol="0">
            <a:spAutoFit/>
          </a:bodyPr>
          <a:lstStyle/>
          <a:p>
            <a:r>
              <a:rPr lang="en-US" dirty="0"/>
              <a:t>Ridge minimizes sum of squares +  </a:t>
            </a:r>
            <a:r>
              <a:rPr lang="el-GR" dirty="0"/>
              <a:t>λ</a:t>
            </a:r>
            <a:r>
              <a:rPr lang="en-US" dirty="0"/>
              <a:t>*slope</a:t>
            </a:r>
            <a:r>
              <a:rPr lang="en-US" baseline="30000" dirty="0"/>
              <a:t>2</a:t>
            </a:r>
          </a:p>
        </p:txBody>
      </p:sp>
      <p:cxnSp>
        <p:nvCxnSpPr>
          <p:cNvPr id="32" name="Straight Connector 31">
            <a:extLst>
              <a:ext uri="{FF2B5EF4-FFF2-40B4-BE49-F238E27FC236}">
                <a16:creationId xmlns:a16="http://schemas.microsoft.com/office/drawing/2014/main" id="{C017A1CA-5E58-FD4F-B8B2-3A7BB2988E23}"/>
              </a:ext>
            </a:extLst>
          </p:cNvPr>
          <p:cNvCxnSpPr>
            <a:cxnSpLocks/>
          </p:cNvCxnSpPr>
          <p:nvPr/>
        </p:nvCxnSpPr>
        <p:spPr>
          <a:xfrm flipV="1">
            <a:off x="676865" y="670237"/>
            <a:ext cx="5056745" cy="2536115"/>
          </a:xfrm>
          <a:prstGeom prst="line">
            <a:avLst/>
          </a:prstGeom>
          <a:ln w="34925">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AC4DCD3E-2634-8F49-9BEF-8C5343CF2D62}"/>
              </a:ext>
            </a:extLst>
          </p:cNvPr>
          <p:cNvSpPr txBox="1"/>
          <p:nvPr/>
        </p:nvSpPr>
        <p:spPr>
          <a:xfrm>
            <a:off x="6318454" y="4066821"/>
            <a:ext cx="4679453" cy="646331"/>
          </a:xfrm>
          <a:prstGeom prst="rect">
            <a:avLst/>
          </a:prstGeom>
          <a:noFill/>
        </p:spPr>
        <p:txBody>
          <a:bodyPr wrap="square" rtlCol="0">
            <a:spAutoFit/>
          </a:bodyPr>
          <a:lstStyle/>
          <a:p>
            <a:r>
              <a:rPr lang="en-US" dirty="0"/>
              <a:t>This makes predictions of y less sensitive to changes in x</a:t>
            </a:r>
          </a:p>
        </p:txBody>
      </p:sp>
      <p:sp>
        <p:nvSpPr>
          <p:cNvPr id="37" name="TextBox 36">
            <a:extLst>
              <a:ext uri="{FF2B5EF4-FFF2-40B4-BE49-F238E27FC236}">
                <a16:creationId xmlns:a16="http://schemas.microsoft.com/office/drawing/2014/main" id="{E14324D9-D636-1B48-8C33-25F761D0D4E6}"/>
              </a:ext>
            </a:extLst>
          </p:cNvPr>
          <p:cNvSpPr txBox="1"/>
          <p:nvPr/>
        </p:nvSpPr>
        <p:spPr>
          <a:xfrm>
            <a:off x="6318452" y="4789459"/>
            <a:ext cx="4679453" cy="369332"/>
          </a:xfrm>
          <a:prstGeom prst="rect">
            <a:avLst/>
          </a:prstGeom>
          <a:noFill/>
        </p:spPr>
        <p:txBody>
          <a:bodyPr wrap="square" rtlCol="0">
            <a:spAutoFit/>
          </a:bodyPr>
          <a:lstStyle/>
          <a:p>
            <a:r>
              <a:rPr lang="en-US" dirty="0"/>
              <a:t>Choose </a:t>
            </a:r>
            <a:r>
              <a:rPr lang="el-GR" dirty="0"/>
              <a:t>λ</a:t>
            </a:r>
            <a:r>
              <a:rPr lang="en-US" dirty="0"/>
              <a:t> using cross validation </a:t>
            </a:r>
          </a:p>
        </p:txBody>
      </p:sp>
      <p:sp>
        <p:nvSpPr>
          <p:cNvPr id="24" name="TextBox 23">
            <a:extLst>
              <a:ext uri="{FF2B5EF4-FFF2-40B4-BE49-F238E27FC236}">
                <a16:creationId xmlns:a16="http://schemas.microsoft.com/office/drawing/2014/main" id="{C9409EF9-38A8-7445-82CF-03A4317A3865}"/>
              </a:ext>
            </a:extLst>
          </p:cNvPr>
          <p:cNvSpPr txBox="1"/>
          <p:nvPr/>
        </p:nvSpPr>
        <p:spPr>
          <a:xfrm>
            <a:off x="537826" y="5383315"/>
            <a:ext cx="7333428" cy="923330"/>
          </a:xfrm>
          <a:prstGeom prst="rect">
            <a:avLst/>
          </a:prstGeom>
          <a:noFill/>
        </p:spPr>
        <p:txBody>
          <a:bodyPr wrap="square" rtlCol="0">
            <a:spAutoFit/>
          </a:bodyPr>
          <a:lstStyle/>
          <a:p>
            <a:r>
              <a:rPr lang="en-US" dirty="0"/>
              <a:t>Awesome for sparse modelling because: while least squares needs at least n=p to estimate sum of squares, ridge regression can find a solution using cross validation</a:t>
            </a:r>
          </a:p>
        </p:txBody>
      </p:sp>
      <p:sp>
        <p:nvSpPr>
          <p:cNvPr id="26" name="TextBox 25">
            <a:extLst>
              <a:ext uri="{FF2B5EF4-FFF2-40B4-BE49-F238E27FC236}">
                <a16:creationId xmlns:a16="http://schemas.microsoft.com/office/drawing/2014/main" id="{AADF7A96-3B8C-7946-BBC0-4149EA869E6A}"/>
              </a:ext>
            </a:extLst>
          </p:cNvPr>
          <p:cNvSpPr txBox="1"/>
          <p:nvPr/>
        </p:nvSpPr>
        <p:spPr>
          <a:xfrm>
            <a:off x="6309259" y="1763239"/>
            <a:ext cx="4679453" cy="1477328"/>
          </a:xfrm>
          <a:prstGeom prst="rect">
            <a:avLst/>
          </a:prstGeom>
          <a:noFill/>
        </p:spPr>
        <p:txBody>
          <a:bodyPr wrap="square" rtlCol="0">
            <a:spAutoFit/>
          </a:bodyPr>
          <a:lstStyle/>
          <a:p>
            <a:r>
              <a:rPr lang="en-US" dirty="0"/>
              <a:t>Ridge regression purposely doesn’t fit the training data as well, so that it fits the testing data better</a:t>
            </a:r>
          </a:p>
          <a:p>
            <a:endParaRPr lang="en-US" dirty="0"/>
          </a:p>
          <a:p>
            <a:r>
              <a:rPr lang="en-US" dirty="0"/>
              <a:t>This is known as ‘shrinkage’ or ‘regularization’</a:t>
            </a:r>
          </a:p>
        </p:txBody>
      </p:sp>
    </p:spTree>
    <p:extLst>
      <p:ext uri="{BB962C8B-B14F-4D97-AF65-F5344CB8AC3E}">
        <p14:creationId xmlns:p14="http://schemas.microsoft.com/office/powerpoint/2010/main" val="39630580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DB66B-C628-7E4A-96BD-8189903BC15E}"/>
              </a:ext>
            </a:extLst>
          </p:cNvPr>
          <p:cNvSpPr>
            <a:spLocks noGrp="1"/>
          </p:cNvSpPr>
          <p:nvPr>
            <p:ph type="title"/>
          </p:nvPr>
        </p:nvSpPr>
        <p:spPr/>
        <p:txBody>
          <a:bodyPr/>
          <a:lstStyle/>
          <a:p>
            <a:r>
              <a:rPr lang="en-US" dirty="0"/>
              <a:t>Lasso and Ridge are really similar</a:t>
            </a:r>
          </a:p>
        </p:txBody>
      </p:sp>
      <p:sp>
        <p:nvSpPr>
          <p:cNvPr id="3" name="Content Placeholder 2">
            <a:extLst>
              <a:ext uri="{FF2B5EF4-FFF2-40B4-BE49-F238E27FC236}">
                <a16:creationId xmlns:a16="http://schemas.microsoft.com/office/drawing/2014/main" id="{CE7CD863-DD97-704E-8D38-BA53C7270B32}"/>
              </a:ext>
            </a:extLst>
          </p:cNvPr>
          <p:cNvSpPr>
            <a:spLocks noGrp="1"/>
          </p:cNvSpPr>
          <p:nvPr>
            <p:ph idx="1"/>
          </p:nvPr>
        </p:nvSpPr>
        <p:spPr>
          <a:xfrm>
            <a:off x="838200" y="1825625"/>
            <a:ext cx="5754478" cy="4351338"/>
          </a:xfrm>
        </p:spPr>
        <p:txBody>
          <a:bodyPr>
            <a:normAutofit fontScale="92500" lnSpcReduction="20000"/>
          </a:bodyPr>
          <a:lstStyle/>
          <a:p>
            <a:r>
              <a:rPr lang="en-US" dirty="0"/>
              <a:t>Ridge: sum of squared residuals +</a:t>
            </a:r>
            <a:r>
              <a:rPr lang="el-GR" dirty="0"/>
              <a:t> λ</a:t>
            </a:r>
            <a:r>
              <a:rPr lang="en-US" dirty="0"/>
              <a:t>*slope</a:t>
            </a:r>
            <a:r>
              <a:rPr lang="en-US" baseline="30000" dirty="0"/>
              <a:t>2</a:t>
            </a:r>
          </a:p>
          <a:p>
            <a:r>
              <a:rPr lang="en-US" dirty="0"/>
              <a:t>Lasso: sum of squared residuals + </a:t>
            </a:r>
            <a:r>
              <a:rPr lang="el-GR" dirty="0"/>
              <a:t>λ</a:t>
            </a:r>
            <a:r>
              <a:rPr lang="en-US" dirty="0"/>
              <a:t>*|slope|</a:t>
            </a:r>
          </a:p>
          <a:p>
            <a:r>
              <a:rPr lang="en-US" dirty="0"/>
              <a:t>Both make predictions of y less sensitive to x from a small training dataset</a:t>
            </a:r>
          </a:p>
          <a:p>
            <a:r>
              <a:rPr lang="en-US" dirty="0"/>
              <a:t>Ridge can only shrink the slope close to 0, while LASSO can shrink it all the way to 0 – makes it easier to get rid of useless variables</a:t>
            </a:r>
          </a:p>
          <a:p>
            <a:r>
              <a:rPr lang="en-US" dirty="0" err="1"/>
              <a:t>ElasticNet</a:t>
            </a:r>
            <a:r>
              <a:rPr lang="en-US" dirty="0"/>
              <a:t> uses both Ridge and Lasso depending on the variable. </a:t>
            </a:r>
          </a:p>
        </p:txBody>
      </p:sp>
      <p:pic>
        <p:nvPicPr>
          <p:cNvPr id="5" name="Picture 4" descr="A person pointing at a sign&#10;&#10;Description automatically generated">
            <a:extLst>
              <a:ext uri="{FF2B5EF4-FFF2-40B4-BE49-F238E27FC236}">
                <a16:creationId xmlns:a16="http://schemas.microsoft.com/office/drawing/2014/main" id="{CD3AE16B-3378-6343-A608-795E5DC2A7DE}"/>
              </a:ext>
            </a:extLst>
          </p:cNvPr>
          <p:cNvPicPr>
            <a:picLocks noChangeAspect="1"/>
          </p:cNvPicPr>
          <p:nvPr/>
        </p:nvPicPr>
        <p:blipFill>
          <a:blip r:embed="rId2"/>
          <a:stretch>
            <a:fillRect/>
          </a:stretch>
        </p:blipFill>
        <p:spPr>
          <a:xfrm>
            <a:off x="6592678" y="1690688"/>
            <a:ext cx="5599321" cy="3727048"/>
          </a:xfrm>
          <a:prstGeom prst="rect">
            <a:avLst/>
          </a:prstGeom>
        </p:spPr>
      </p:pic>
      <p:sp>
        <p:nvSpPr>
          <p:cNvPr id="4" name="Rectangle 3">
            <a:extLst>
              <a:ext uri="{FF2B5EF4-FFF2-40B4-BE49-F238E27FC236}">
                <a16:creationId xmlns:a16="http://schemas.microsoft.com/office/drawing/2014/main" id="{B5862839-D4C4-304F-9800-A392E194A11C}"/>
              </a:ext>
            </a:extLst>
          </p:cNvPr>
          <p:cNvSpPr/>
          <p:nvPr/>
        </p:nvSpPr>
        <p:spPr>
          <a:xfrm>
            <a:off x="838200" y="3200400"/>
            <a:ext cx="5606143" cy="29765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46512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DB66B-C628-7E4A-96BD-8189903BC15E}"/>
              </a:ext>
            </a:extLst>
          </p:cNvPr>
          <p:cNvSpPr>
            <a:spLocks noGrp="1"/>
          </p:cNvSpPr>
          <p:nvPr>
            <p:ph type="title"/>
          </p:nvPr>
        </p:nvSpPr>
        <p:spPr/>
        <p:txBody>
          <a:bodyPr/>
          <a:lstStyle/>
          <a:p>
            <a:r>
              <a:rPr lang="en-US" dirty="0"/>
              <a:t>Lasso and Ridge are really similar</a:t>
            </a:r>
          </a:p>
        </p:txBody>
      </p:sp>
      <p:sp>
        <p:nvSpPr>
          <p:cNvPr id="3" name="Content Placeholder 2">
            <a:extLst>
              <a:ext uri="{FF2B5EF4-FFF2-40B4-BE49-F238E27FC236}">
                <a16:creationId xmlns:a16="http://schemas.microsoft.com/office/drawing/2014/main" id="{CE7CD863-DD97-704E-8D38-BA53C7270B32}"/>
              </a:ext>
            </a:extLst>
          </p:cNvPr>
          <p:cNvSpPr>
            <a:spLocks noGrp="1"/>
          </p:cNvSpPr>
          <p:nvPr>
            <p:ph idx="1"/>
          </p:nvPr>
        </p:nvSpPr>
        <p:spPr>
          <a:xfrm>
            <a:off x="838200" y="1825625"/>
            <a:ext cx="5754478" cy="4351338"/>
          </a:xfrm>
        </p:spPr>
        <p:txBody>
          <a:bodyPr>
            <a:normAutofit fontScale="92500" lnSpcReduction="20000"/>
          </a:bodyPr>
          <a:lstStyle/>
          <a:p>
            <a:r>
              <a:rPr lang="en-US" dirty="0"/>
              <a:t>Ridge: sum of squared residuals +</a:t>
            </a:r>
            <a:r>
              <a:rPr lang="el-GR" dirty="0"/>
              <a:t> λ</a:t>
            </a:r>
            <a:r>
              <a:rPr lang="en-US" dirty="0"/>
              <a:t>*slope</a:t>
            </a:r>
            <a:r>
              <a:rPr lang="en-US" baseline="30000" dirty="0"/>
              <a:t>2</a:t>
            </a:r>
          </a:p>
          <a:p>
            <a:r>
              <a:rPr lang="en-US" dirty="0"/>
              <a:t>Lasso: sum of squared residuals + </a:t>
            </a:r>
            <a:r>
              <a:rPr lang="el-GR" dirty="0"/>
              <a:t>λ</a:t>
            </a:r>
            <a:r>
              <a:rPr lang="en-US" dirty="0"/>
              <a:t>*|slope|</a:t>
            </a:r>
          </a:p>
          <a:p>
            <a:r>
              <a:rPr lang="en-US" dirty="0"/>
              <a:t>Both make predictions of y less sensitive to x from a small training dataset</a:t>
            </a:r>
          </a:p>
          <a:p>
            <a:r>
              <a:rPr lang="en-US" dirty="0"/>
              <a:t>Ridge can only shrink the slope close to 0, while LASSO can shrink it all the way to 0 – makes it easier to get rid of useless variables</a:t>
            </a:r>
          </a:p>
          <a:p>
            <a:r>
              <a:rPr lang="en-US" dirty="0" err="1"/>
              <a:t>ElasticNet</a:t>
            </a:r>
            <a:r>
              <a:rPr lang="en-US" dirty="0"/>
              <a:t> uses both Ridge and Lasso depending on the variable. </a:t>
            </a:r>
          </a:p>
        </p:txBody>
      </p:sp>
      <p:pic>
        <p:nvPicPr>
          <p:cNvPr id="5" name="Picture 4" descr="A person pointing at a sign&#10;&#10;Description automatically generated">
            <a:extLst>
              <a:ext uri="{FF2B5EF4-FFF2-40B4-BE49-F238E27FC236}">
                <a16:creationId xmlns:a16="http://schemas.microsoft.com/office/drawing/2014/main" id="{CD3AE16B-3378-6343-A608-795E5DC2A7DE}"/>
              </a:ext>
            </a:extLst>
          </p:cNvPr>
          <p:cNvPicPr>
            <a:picLocks noChangeAspect="1"/>
          </p:cNvPicPr>
          <p:nvPr/>
        </p:nvPicPr>
        <p:blipFill>
          <a:blip r:embed="rId2"/>
          <a:stretch>
            <a:fillRect/>
          </a:stretch>
        </p:blipFill>
        <p:spPr>
          <a:xfrm>
            <a:off x="6592678" y="1690688"/>
            <a:ext cx="5599321" cy="3727048"/>
          </a:xfrm>
          <a:prstGeom prst="rect">
            <a:avLst/>
          </a:prstGeom>
        </p:spPr>
      </p:pic>
    </p:spTree>
    <p:extLst>
      <p:ext uri="{BB962C8B-B14F-4D97-AF65-F5344CB8AC3E}">
        <p14:creationId xmlns:p14="http://schemas.microsoft.com/office/powerpoint/2010/main" val="1587783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84BE9-960B-804A-B031-CFA515BCFA98}"/>
              </a:ext>
            </a:extLst>
          </p:cNvPr>
          <p:cNvSpPr>
            <a:spLocks noGrp="1"/>
          </p:cNvSpPr>
          <p:nvPr>
            <p:ph type="title"/>
          </p:nvPr>
        </p:nvSpPr>
        <p:spPr/>
        <p:txBody>
          <a:bodyPr/>
          <a:lstStyle/>
          <a:p>
            <a:r>
              <a:rPr lang="en-US" dirty="0"/>
              <a:t>Today:</a:t>
            </a:r>
          </a:p>
        </p:txBody>
      </p:sp>
      <p:sp>
        <p:nvSpPr>
          <p:cNvPr id="3" name="Content Placeholder 2">
            <a:extLst>
              <a:ext uri="{FF2B5EF4-FFF2-40B4-BE49-F238E27FC236}">
                <a16:creationId xmlns:a16="http://schemas.microsoft.com/office/drawing/2014/main" id="{785412FA-58F9-F44B-905A-206AC5292404}"/>
              </a:ext>
            </a:extLst>
          </p:cNvPr>
          <p:cNvSpPr>
            <a:spLocks noGrp="1"/>
          </p:cNvSpPr>
          <p:nvPr>
            <p:ph idx="1"/>
          </p:nvPr>
        </p:nvSpPr>
        <p:spPr/>
        <p:txBody>
          <a:bodyPr/>
          <a:lstStyle/>
          <a:p>
            <a:r>
              <a:rPr lang="en-US" dirty="0"/>
              <a:t>We’re going to simulate some data, and run some sparse models.</a:t>
            </a:r>
          </a:p>
          <a:p>
            <a:endParaRPr lang="en-US" dirty="0"/>
          </a:p>
          <a:p>
            <a:r>
              <a:rPr lang="en-US" dirty="0"/>
              <a:t>I’m going to give you the code</a:t>
            </a:r>
          </a:p>
          <a:p>
            <a:endParaRPr lang="en-US" dirty="0"/>
          </a:p>
          <a:p>
            <a:r>
              <a:rPr lang="en-US" dirty="0"/>
              <a:t>3 levels</a:t>
            </a:r>
          </a:p>
          <a:p>
            <a:pPr lvl="1"/>
            <a:r>
              <a:rPr lang="en-US" dirty="0"/>
              <a:t>Get the code to work for each of the methods (as given to you)</a:t>
            </a:r>
          </a:p>
          <a:p>
            <a:pPr lvl="1"/>
            <a:r>
              <a:rPr lang="en-US" dirty="0"/>
              <a:t>Implement the code for a new data set (code not given)</a:t>
            </a:r>
          </a:p>
          <a:p>
            <a:pPr lvl="1"/>
            <a:r>
              <a:rPr lang="en-US" dirty="0"/>
              <a:t>Understand inference, in sample and out of sample for this new data set</a:t>
            </a:r>
          </a:p>
        </p:txBody>
      </p:sp>
    </p:spTree>
    <p:extLst>
      <p:ext uri="{BB962C8B-B14F-4D97-AF65-F5344CB8AC3E}">
        <p14:creationId xmlns:p14="http://schemas.microsoft.com/office/powerpoint/2010/main" val="3952355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8EC91-897C-FF49-973F-0CC300C3AC8E}"/>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C5F83F17-3E57-D04A-8F38-77688A4ED617}"/>
              </a:ext>
            </a:extLst>
          </p:cNvPr>
          <p:cNvSpPr>
            <a:spLocks noGrp="1"/>
          </p:cNvSpPr>
          <p:nvPr>
            <p:ph idx="1"/>
          </p:nvPr>
        </p:nvSpPr>
        <p:spPr/>
        <p:txBody>
          <a:bodyPr/>
          <a:lstStyle/>
          <a:p>
            <a:r>
              <a:rPr lang="en-US" dirty="0"/>
              <a:t>Understand inference vs in-sample vs out of sample prediction</a:t>
            </a:r>
          </a:p>
          <a:p>
            <a:r>
              <a:rPr lang="en-US" dirty="0"/>
              <a:t>Understand reducible vs irreducible error</a:t>
            </a:r>
          </a:p>
          <a:p>
            <a:r>
              <a:rPr lang="en-US" dirty="0"/>
              <a:t>Simulate data for analysis</a:t>
            </a:r>
          </a:p>
          <a:p>
            <a:r>
              <a:rPr lang="en-US" dirty="0"/>
              <a:t>Run 1 type of sparse analysis on simulations, extract inference, IS, OS predictions</a:t>
            </a:r>
          </a:p>
          <a:p>
            <a:r>
              <a:rPr lang="en-US" dirty="0"/>
              <a:t>Contrast results with other techniques</a:t>
            </a:r>
          </a:p>
        </p:txBody>
      </p:sp>
    </p:spTree>
    <p:extLst>
      <p:ext uri="{BB962C8B-B14F-4D97-AF65-F5344CB8AC3E}">
        <p14:creationId xmlns:p14="http://schemas.microsoft.com/office/powerpoint/2010/main" val="2388695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02125-92B3-4D49-AC2A-E47873A3F1F4}"/>
              </a:ext>
            </a:extLst>
          </p:cNvPr>
          <p:cNvSpPr>
            <a:spLocks noGrp="1"/>
          </p:cNvSpPr>
          <p:nvPr>
            <p:ph type="title"/>
          </p:nvPr>
        </p:nvSpPr>
        <p:spPr>
          <a:xfrm>
            <a:off x="284672" y="365125"/>
            <a:ext cx="11907328" cy="1325563"/>
          </a:xfrm>
        </p:spPr>
        <p:txBody>
          <a:bodyPr/>
          <a:lstStyle/>
          <a:p>
            <a:pPr algn="ctr"/>
            <a:r>
              <a:rPr lang="en-US" dirty="0"/>
              <a:t>How do we decide which parameters to include?</a:t>
            </a:r>
          </a:p>
        </p:txBody>
      </p:sp>
      <p:sp>
        <p:nvSpPr>
          <p:cNvPr id="3" name="Content Placeholder 2">
            <a:extLst>
              <a:ext uri="{FF2B5EF4-FFF2-40B4-BE49-F238E27FC236}">
                <a16:creationId xmlns:a16="http://schemas.microsoft.com/office/drawing/2014/main" id="{724D57DB-3397-C14B-8639-B15C88D36386}"/>
              </a:ext>
            </a:extLst>
          </p:cNvPr>
          <p:cNvSpPr>
            <a:spLocks noGrp="1"/>
          </p:cNvSpPr>
          <p:nvPr>
            <p:ph idx="1"/>
          </p:nvPr>
        </p:nvSpPr>
        <p:spPr/>
        <p:txBody>
          <a:bodyPr/>
          <a:lstStyle/>
          <a:p>
            <a:r>
              <a:rPr lang="en-US" dirty="0"/>
              <a:t>Population </a:t>
            </a:r>
            <a:r>
              <a:rPr lang="en-US" dirty="0" err="1"/>
              <a:t>density~environment</a:t>
            </a:r>
            <a:endParaRPr lang="en-US" dirty="0"/>
          </a:p>
          <a:p>
            <a:endParaRPr lang="en-US" dirty="0"/>
          </a:p>
          <a:p>
            <a:r>
              <a:rPr lang="en-US" dirty="0" err="1"/>
              <a:t>Phenotype~genotypes</a:t>
            </a:r>
            <a:r>
              <a:rPr lang="en-US" dirty="0"/>
              <a:t> (or expression) </a:t>
            </a:r>
          </a:p>
          <a:p>
            <a:endParaRPr lang="en-US" dirty="0"/>
          </a:p>
          <a:p>
            <a:r>
              <a:rPr lang="en-US" dirty="0"/>
              <a:t>Primary productivity ~ remote sensed river parameters</a:t>
            </a:r>
          </a:p>
          <a:p>
            <a:endParaRPr lang="en-US" dirty="0"/>
          </a:p>
          <a:p>
            <a:endParaRPr lang="en-US" dirty="0"/>
          </a:p>
          <a:p>
            <a:endParaRPr lang="en-US" dirty="0"/>
          </a:p>
        </p:txBody>
      </p:sp>
    </p:spTree>
    <p:extLst>
      <p:ext uri="{BB962C8B-B14F-4D97-AF65-F5344CB8AC3E}">
        <p14:creationId xmlns:p14="http://schemas.microsoft.com/office/powerpoint/2010/main" val="2233745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68367-E31B-E447-B3F9-3C02025B0600}"/>
              </a:ext>
            </a:extLst>
          </p:cNvPr>
          <p:cNvSpPr>
            <a:spLocks noGrp="1"/>
          </p:cNvSpPr>
          <p:nvPr>
            <p:ph type="title"/>
          </p:nvPr>
        </p:nvSpPr>
        <p:spPr/>
        <p:txBody>
          <a:bodyPr/>
          <a:lstStyle/>
          <a:p>
            <a:r>
              <a:rPr lang="en-US" dirty="0"/>
              <a:t>Purpose of Sparse Modelling	</a:t>
            </a:r>
          </a:p>
        </p:txBody>
      </p:sp>
      <p:sp>
        <p:nvSpPr>
          <p:cNvPr id="3" name="Content Placeholder 2">
            <a:extLst>
              <a:ext uri="{FF2B5EF4-FFF2-40B4-BE49-F238E27FC236}">
                <a16:creationId xmlns:a16="http://schemas.microsoft.com/office/drawing/2014/main" id="{306EE5A7-AF68-4846-BD51-788A4E04C72D}"/>
              </a:ext>
            </a:extLst>
          </p:cNvPr>
          <p:cNvSpPr>
            <a:spLocks noGrp="1"/>
          </p:cNvSpPr>
          <p:nvPr>
            <p:ph idx="1"/>
          </p:nvPr>
        </p:nvSpPr>
        <p:spPr/>
        <p:txBody>
          <a:bodyPr/>
          <a:lstStyle/>
          <a:p>
            <a:r>
              <a:rPr lang="en-US" dirty="0"/>
              <a:t>Choose among predictor values when n&lt;&lt;p</a:t>
            </a:r>
          </a:p>
          <a:p>
            <a:endParaRPr lang="en-US" dirty="0"/>
          </a:p>
          <a:p>
            <a:r>
              <a:rPr lang="en-US" dirty="0"/>
              <a:t>Increases interpretability of models</a:t>
            </a:r>
          </a:p>
          <a:p>
            <a:endParaRPr lang="en-US" dirty="0"/>
          </a:p>
          <a:p>
            <a:r>
              <a:rPr lang="en-US" dirty="0"/>
              <a:t>Prevents overfitting</a:t>
            </a:r>
          </a:p>
        </p:txBody>
      </p:sp>
    </p:spTree>
    <p:extLst>
      <p:ext uri="{BB962C8B-B14F-4D97-AF65-F5344CB8AC3E}">
        <p14:creationId xmlns:p14="http://schemas.microsoft.com/office/powerpoint/2010/main" val="238509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9C592-8B35-8C42-8C1F-3C94B2913BE2}"/>
              </a:ext>
            </a:extLst>
          </p:cNvPr>
          <p:cNvSpPr>
            <a:spLocks noGrp="1"/>
          </p:cNvSpPr>
          <p:nvPr>
            <p:ph type="title"/>
          </p:nvPr>
        </p:nvSpPr>
        <p:spPr>
          <a:xfrm>
            <a:off x="838200" y="37486"/>
            <a:ext cx="10515600" cy="1325563"/>
          </a:xfrm>
        </p:spPr>
        <p:txBody>
          <a:bodyPr/>
          <a:lstStyle/>
          <a:p>
            <a:r>
              <a:rPr lang="en-US" dirty="0"/>
              <a:t>Some example data:</a:t>
            </a:r>
          </a:p>
        </p:txBody>
      </p:sp>
      <p:pic>
        <p:nvPicPr>
          <p:cNvPr id="4" name="New picture">
            <a:extLst>
              <a:ext uri="{FF2B5EF4-FFF2-40B4-BE49-F238E27FC236}">
                <a16:creationId xmlns:a16="http://schemas.microsoft.com/office/drawing/2014/main" id="{4AF18B04-2B4E-9A45-B057-715E34863C2B}"/>
              </a:ext>
            </a:extLst>
          </p:cNvPr>
          <p:cNvPicPr>
            <a:picLocks noChangeAspect="1"/>
          </p:cNvPicPr>
          <p:nvPr/>
        </p:nvPicPr>
        <p:blipFill rotWithShape="1">
          <a:blip r:embed="rId2"/>
          <a:srcRect l="4204" t="7705" r="55122" b="26800"/>
          <a:stretch/>
        </p:blipFill>
        <p:spPr>
          <a:xfrm>
            <a:off x="-1" y="1258120"/>
            <a:ext cx="3042855" cy="4899612"/>
          </a:xfrm>
          <a:prstGeom prst="rect">
            <a:avLst/>
          </a:prstGeom>
        </p:spPr>
      </p:pic>
      <p:pic>
        <p:nvPicPr>
          <p:cNvPr id="5" name="Picture 4" descr="A deer in the snow&#10;&#10;Description automatically generated with medium confidence">
            <a:extLst>
              <a:ext uri="{FF2B5EF4-FFF2-40B4-BE49-F238E27FC236}">
                <a16:creationId xmlns:a16="http://schemas.microsoft.com/office/drawing/2014/main" id="{4A50F5C1-9FA4-D54A-B5D9-526E0D09FF88}"/>
              </a:ext>
            </a:extLst>
          </p:cNvPr>
          <p:cNvPicPr>
            <a:picLocks noChangeAspect="1"/>
          </p:cNvPicPr>
          <p:nvPr/>
        </p:nvPicPr>
        <p:blipFill rotWithShape="1">
          <a:blip r:embed="rId3"/>
          <a:srcRect l="-784" t="4774" r="784" b="5347"/>
          <a:stretch/>
        </p:blipFill>
        <p:spPr>
          <a:xfrm>
            <a:off x="3042854" y="1258120"/>
            <a:ext cx="4204182" cy="4592801"/>
          </a:xfrm>
          <a:prstGeom prst="rect">
            <a:avLst/>
          </a:prstGeom>
        </p:spPr>
      </p:pic>
      <p:sp>
        <p:nvSpPr>
          <p:cNvPr id="9" name="TextBox 8">
            <a:extLst>
              <a:ext uri="{FF2B5EF4-FFF2-40B4-BE49-F238E27FC236}">
                <a16:creationId xmlns:a16="http://schemas.microsoft.com/office/drawing/2014/main" id="{5CE7CDFA-10E4-3146-BC11-677E3398FE7E}"/>
              </a:ext>
            </a:extLst>
          </p:cNvPr>
          <p:cNvSpPr txBox="1"/>
          <p:nvPr/>
        </p:nvSpPr>
        <p:spPr>
          <a:xfrm>
            <a:off x="405114" y="6261904"/>
            <a:ext cx="6841922" cy="381964"/>
          </a:xfrm>
          <a:prstGeom prst="rect">
            <a:avLst/>
          </a:prstGeom>
          <a:noFill/>
        </p:spPr>
        <p:txBody>
          <a:bodyPr wrap="square" rtlCol="0">
            <a:spAutoFit/>
          </a:bodyPr>
          <a:lstStyle/>
          <a:p>
            <a:r>
              <a:rPr lang="en-US" dirty="0"/>
              <a:t>386 deer with phenotypes, ~45,000 SNPs</a:t>
            </a:r>
          </a:p>
        </p:txBody>
      </p:sp>
    </p:spTree>
    <p:extLst>
      <p:ext uri="{BB962C8B-B14F-4D97-AF65-F5344CB8AC3E}">
        <p14:creationId xmlns:p14="http://schemas.microsoft.com/office/powerpoint/2010/main" val="1946509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New picture">
            <a:extLst>
              <a:ext uri="{FF2B5EF4-FFF2-40B4-BE49-F238E27FC236}">
                <a16:creationId xmlns:a16="http://schemas.microsoft.com/office/drawing/2014/main" id="{4AF18B04-2B4E-9A45-B057-715E34863C2B}"/>
              </a:ext>
            </a:extLst>
          </p:cNvPr>
          <p:cNvPicPr>
            <a:picLocks noChangeAspect="1"/>
          </p:cNvPicPr>
          <p:nvPr/>
        </p:nvPicPr>
        <p:blipFill rotWithShape="1">
          <a:blip r:embed="rId2"/>
          <a:srcRect l="4204" t="7705" r="55122" b="26800"/>
          <a:stretch/>
        </p:blipFill>
        <p:spPr>
          <a:xfrm>
            <a:off x="-1" y="1258120"/>
            <a:ext cx="3042855" cy="4899612"/>
          </a:xfrm>
          <a:prstGeom prst="rect">
            <a:avLst/>
          </a:prstGeom>
        </p:spPr>
      </p:pic>
      <p:pic>
        <p:nvPicPr>
          <p:cNvPr id="5" name="Picture 4" descr="A deer in the snow&#10;&#10;Description automatically generated with medium confidence">
            <a:extLst>
              <a:ext uri="{FF2B5EF4-FFF2-40B4-BE49-F238E27FC236}">
                <a16:creationId xmlns:a16="http://schemas.microsoft.com/office/drawing/2014/main" id="{4A50F5C1-9FA4-D54A-B5D9-526E0D09FF88}"/>
              </a:ext>
            </a:extLst>
          </p:cNvPr>
          <p:cNvPicPr>
            <a:picLocks noChangeAspect="1"/>
          </p:cNvPicPr>
          <p:nvPr/>
        </p:nvPicPr>
        <p:blipFill rotWithShape="1">
          <a:blip r:embed="rId3"/>
          <a:srcRect l="-784" t="4774" r="784" b="5347"/>
          <a:stretch/>
        </p:blipFill>
        <p:spPr>
          <a:xfrm>
            <a:off x="3042854" y="1258120"/>
            <a:ext cx="4204182" cy="4592801"/>
          </a:xfrm>
          <a:prstGeom prst="rect">
            <a:avLst/>
          </a:prstGeom>
        </p:spPr>
      </p:pic>
      <p:pic>
        <p:nvPicPr>
          <p:cNvPr id="6" name="Picture 5">
            <a:extLst>
              <a:ext uri="{FF2B5EF4-FFF2-40B4-BE49-F238E27FC236}">
                <a16:creationId xmlns:a16="http://schemas.microsoft.com/office/drawing/2014/main" id="{5DFF93E7-0758-1641-B11F-D10557A10669}"/>
              </a:ext>
            </a:extLst>
          </p:cNvPr>
          <p:cNvPicPr>
            <a:picLocks noChangeAspect="1"/>
          </p:cNvPicPr>
          <p:nvPr/>
        </p:nvPicPr>
        <p:blipFill>
          <a:blip r:embed="rId4"/>
          <a:stretch>
            <a:fillRect/>
          </a:stretch>
        </p:blipFill>
        <p:spPr>
          <a:xfrm>
            <a:off x="7247036" y="235049"/>
            <a:ext cx="4917834" cy="3455567"/>
          </a:xfrm>
          <a:prstGeom prst="rect">
            <a:avLst/>
          </a:prstGeom>
        </p:spPr>
      </p:pic>
      <p:sp>
        <p:nvSpPr>
          <p:cNvPr id="9" name="Title 1">
            <a:extLst>
              <a:ext uri="{FF2B5EF4-FFF2-40B4-BE49-F238E27FC236}">
                <a16:creationId xmlns:a16="http://schemas.microsoft.com/office/drawing/2014/main" id="{59AC1A1F-B176-EA40-87D4-1EF78634FA24}"/>
              </a:ext>
            </a:extLst>
          </p:cNvPr>
          <p:cNvSpPr>
            <a:spLocks noGrp="1"/>
          </p:cNvSpPr>
          <p:nvPr>
            <p:ph type="title"/>
          </p:nvPr>
        </p:nvSpPr>
        <p:spPr>
          <a:xfrm>
            <a:off x="838200" y="37486"/>
            <a:ext cx="10515600" cy="1325563"/>
          </a:xfrm>
        </p:spPr>
        <p:txBody>
          <a:bodyPr/>
          <a:lstStyle/>
          <a:p>
            <a:r>
              <a:rPr lang="en-US" dirty="0"/>
              <a:t>Some example data:</a:t>
            </a:r>
          </a:p>
        </p:txBody>
      </p:sp>
      <p:sp>
        <p:nvSpPr>
          <p:cNvPr id="10" name="TextBox 9">
            <a:extLst>
              <a:ext uri="{FF2B5EF4-FFF2-40B4-BE49-F238E27FC236}">
                <a16:creationId xmlns:a16="http://schemas.microsoft.com/office/drawing/2014/main" id="{E0CAAAB8-09CB-614A-BDFE-81807BE7DD70}"/>
              </a:ext>
            </a:extLst>
          </p:cNvPr>
          <p:cNvSpPr txBox="1"/>
          <p:nvPr/>
        </p:nvSpPr>
        <p:spPr>
          <a:xfrm>
            <a:off x="405114" y="6261904"/>
            <a:ext cx="6841922" cy="381964"/>
          </a:xfrm>
          <a:prstGeom prst="rect">
            <a:avLst/>
          </a:prstGeom>
          <a:noFill/>
        </p:spPr>
        <p:txBody>
          <a:bodyPr wrap="square" rtlCol="0">
            <a:spAutoFit/>
          </a:bodyPr>
          <a:lstStyle/>
          <a:p>
            <a:r>
              <a:rPr lang="en-US" dirty="0"/>
              <a:t>386 deer with phenotypes, ~45,000 SNPs</a:t>
            </a:r>
          </a:p>
        </p:txBody>
      </p:sp>
    </p:spTree>
    <p:extLst>
      <p:ext uri="{BB962C8B-B14F-4D97-AF65-F5344CB8AC3E}">
        <p14:creationId xmlns:p14="http://schemas.microsoft.com/office/powerpoint/2010/main" val="2360474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New picture">
            <a:extLst>
              <a:ext uri="{FF2B5EF4-FFF2-40B4-BE49-F238E27FC236}">
                <a16:creationId xmlns:a16="http://schemas.microsoft.com/office/drawing/2014/main" id="{4AF18B04-2B4E-9A45-B057-715E34863C2B}"/>
              </a:ext>
            </a:extLst>
          </p:cNvPr>
          <p:cNvPicPr>
            <a:picLocks noChangeAspect="1"/>
          </p:cNvPicPr>
          <p:nvPr/>
        </p:nvPicPr>
        <p:blipFill rotWithShape="1">
          <a:blip r:embed="rId2"/>
          <a:srcRect l="4204" t="7705" r="55122" b="26800"/>
          <a:stretch/>
        </p:blipFill>
        <p:spPr>
          <a:xfrm>
            <a:off x="-1" y="1258120"/>
            <a:ext cx="3042855" cy="4899612"/>
          </a:xfrm>
          <a:prstGeom prst="rect">
            <a:avLst/>
          </a:prstGeom>
        </p:spPr>
      </p:pic>
      <p:pic>
        <p:nvPicPr>
          <p:cNvPr id="5" name="Picture 4" descr="A deer in the snow&#10;&#10;Description automatically generated with medium confidence">
            <a:extLst>
              <a:ext uri="{FF2B5EF4-FFF2-40B4-BE49-F238E27FC236}">
                <a16:creationId xmlns:a16="http://schemas.microsoft.com/office/drawing/2014/main" id="{4A50F5C1-9FA4-D54A-B5D9-526E0D09FF88}"/>
              </a:ext>
            </a:extLst>
          </p:cNvPr>
          <p:cNvPicPr>
            <a:picLocks noChangeAspect="1"/>
          </p:cNvPicPr>
          <p:nvPr/>
        </p:nvPicPr>
        <p:blipFill rotWithShape="1">
          <a:blip r:embed="rId3"/>
          <a:srcRect l="-784" t="4774" r="784" b="5347"/>
          <a:stretch/>
        </p:blipFill>
        <p:spPr>
          <a:xfrm>
            <a:off x="3042854" y="1258120"/>
            <a:ext cx="4204182" cy="4592801"/>
          </a:xfrm>
          <a:prstGeom prst="rect">
            <a:avLst/>
          </a:prstGeom>
        </p:spPr>
      </p:pic>
      <p:pic>
        <p:nvPicPr>
          <p:cNvPr id="6" name="Picture 5">
            <a:extLst>
              <a:ext uri="{FF2B5EF4-FFF2-40B4-BE49-F238E27FC236}">
                <a16:creationId xmlns:a16="http://schemas.microsoft.com/office/drawing/2014/main" id="{5DFF93E7-0758-1641-B11F-D10557A10669}"/>
              </a:ext>
            </a:extLst>
          </p:cNvPr>
          <p:cNvPicPr>
            <a:picLocks noChangeAspect="1"/>
          </p:cNvPicPr>
          <p:nvPr/>
        </p:nvPicPr>
        <p:blipFill>
          <a:blip r:embed="rId4"/>
          <a:stretch>
            <a:fillRect/>
          </a:stretch>
        </p:blipFill>
        <p:spPr>
          <a:xfrm>
            <a:off x="7247036" y="235049"/>
            <a:ext cx="4917834" cy="3455567"/>
          </a:xfrm>
          <a:prstGeom prst="rect">
            <a:avLst/>
          </a:prstGeom>
        </p:spPr>
      </p:pic>
      <p:pic>
        <p:nvPicPr>
          <p:cNvPr id="7" name="Picture 6">
            <a:extLst>
              <a:ext uri="{FF2B5EF4-FFF2-40B4-BE49-F238E27FC236}">
                <a16:creationId xmlns:a16="http://schemas.microsoft.com/office/drawing/2014/main" id="{5006007E-2FAD-3F4E-807E-E36127572684}"/>
              </a:ext>
            </a:extLst>
          </p:cNvPr>
          <p:cNvPicPr>
            <a:picLocks noChangeAspect="1"/>
          </p:cNvPicPr>
          <p:nvPr/>
        </p:nvPicPr>
        <p:blipFill>
          <a:blip r:embed="rId5"/>
          <a:stretch>
            <a:fillRect/>
          </a:stretch>
        </p:blipFill>
        <p:spPr>
          <a:xfrm>
            <a:off x="7247036" y="3378353"/>
            <a:ext cx="4974862" cy="3495639"/>
          </a:xfrm>
          <a:prstGeom prst="rect">
            <a:avLst/>
          </a:prstGeom>
        </p:spPr>
      </p:pic>
      <p:sp>
        <p:nvSpPr>
          <p:cNvPr id="9" name="Title 1">
            <a:extLst>
              <a:ext uri="{FF2B5EF4-FFF2-40B4-BE49-F238E27FC236}">
                <a16:creationId xmlns:a16="http://schemas.microsoft.com/office/drawing/2014/main" id="{8460421D-7963-E04A-B239-97ECBC14E403}"/>
              </a:ext>
            </a:extLst>
          </p:cNvPr>
          <p:cNvSpPr>
            <a:spLocks noGrp="1"/>
          </p:cNvSpPr>
          <p:nvPr>
            <p:ph type="title"/>
          </p:nvPr>
        </p:nvSpPr>
        <p:spPr>
          <a:xfrm>
            <a:off x="838200" y="37486"/>
            <a:ext cx="10515600" cy="1325563"/>
          </a:xfrm>
        </p:spPr>
        <p:txBody>
          <a:bodyPr/>
          <a:lstStyle/>
          <a:p>
            <a:r>
              <a:rPr lang="en-US" dirty="0"/>
              <a:t>Some example data:</a:t>
            </a:r>
          </a:p>
        </p:txBody>
      </p:sp>
      <p:sp>
        <p:nvSpPr>
          <p:cNvPr id="10" name="TextBox 9">
            <a:extLst>
              <a:ext uri="{FF2B5EF4-FFF2-40B4-BE49-F238E27FC236}">
                <a16:creationId xmlns:a16="http://schemas.microsoft.com/office/drawing/2014/main" id="{C8876052-1C93-6C42-96E7-6E24D9C9DFE8}"/>
              </a:ext>
            </a:extLst>
          </p:cNvPr>
          <p:cNvSpPr txBox="1"/>
          <p:nvPr/>
        </p:nvSpPr>
        <p:spPr>
          <a:xfrm>
            <a:off x="405114" y="6261904"/>
            <a:ext cx="6841922" cy="381964"/>
          </a:xfrm>
          <a:prstGeom prst="rect">
            <a:avLst/>
          </a:prstGeom>
          <a:noFill/>
        </p:spPr>
        <p:txBody>
          <a:bodyPr wrap="square" rtlCol="0">
            <a:spAutoFit/>
          </a:bodyPr>
          <a:lstStyle/>
          <a:p>
            <a:r>
              <a:rPr lang="en-US" dirty="0"/>
              <a:t>386 deer with phenotypes, ~45,000 SNPs</a:t>
            </a:r>
          </a:p>
        </p:txBody>
      </p:sp>
    </p:spTree>
    <p:extLst>
      <p:ext uri="{BB962C8B-B14F-4D97-AF65-F5344CB8AC3E}">
        <p14:creationId xmlns:p14="http://schemas.microsoft.com/office/powerpoint/2010/main" val="5103141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A5F35D-29D5-C94D-9D33-89A7EBBDF431}"/>
              </a:ext>
            </a:extLst>
          </p:cNvPr>
          <p:cNvSpPr>
            <a:spLocks noGrp="1"/>
          </p:cNvSpPr>
          <p:nvPr>
            <p:ph idx="1"/>
          </p:nvPr>
        </p:nvSpPr>
        <p:spPr>
          <a:xfrm>
            <a:off x="3080" y="0"/>
            <a:ext cx="11702005" cy="4351338"/>
          </a:xfrm>
        </p:spPr>
        <p:txBody>
          <a:bodyPr/>
          <a:lstStyle/>
          <a:p>
            <a:pPr marL="0" indent="0">
              <a:buNone/>
            </a:pPr>
            <a:r>
              <a:rPr lang="en-US" dirty="0"/>
              <a:t>Carcass mass ~sex + age +SNP1+SNP2+SNP3+SNP4+SNP5+SNP6+SNP7+SNP8+SNP9+SNP10</a:t>
            </a:r>
          </a:p>
          <a:p>
            <a:pPr marL="0" indent="0">
              <a:buNone/>
            </a:pPr>
            <a:endParaRPr lang="en-US" dirty="0"/>
          </a:p>
        </p:txBody>
      </p:sp>
      <p:pic>
        <p:nvPicPr>
          <p:cNvPr id="6" name="Picture 5">
            <a:extLst>
              <a:ext uri="{FF2B5EF4-FFF2-40B4-BE49-F238E27FC236}">
                <a16:creationId xmlns:a16="http://schemas.microsoft.com/office/drawing/2014/main" id="{9DE0DF68-6F05-C347-96DE-A67CDC10074E}"/>
              </a:ext>
            </a:extLst>
          </p:cNvPr>
          <p:cNvPicPr>
            <a:picLocks noChangeAspect="1"/>
          </p:cNvPicPr>
          <p:nvPr/>
        </p:nvPicPr>
        <p:blipFill rotWithShape="1">
          <a:blip r:embed="rId3"/>
          <a:srcRect r="8778"/>
          <a:stretch/>
        </p:blipFill>
        <p:spPr>
          <a:xfrm>
            <a:off x="324463" y="3963876"/>
            <a:ext cx="3865572" cy="2894124"/>
          </a:xfrm>
          <a:prstGeom prst="rect">
            <a:avLst/>
          </a:prstGeom>
        </p:spPr>
      </p:pic>
      <p:pic>
        <p:nvPicPr>
          <p:cNvPr id="8" name="Picture 7">
            <a:extLst>
              <a:ext uri="{FF2B5EF4-FFF2-40B4-BE49-F238E27FC236}">
                <a16:creationId xmlns:a16="http://schemas.microsoft.com/office/drawing/2014/main" id="{52E7541C-1D4F-A441-8319-28326F6BD0F8}"/>
              </a:ext>
            </a:extLst>
          </p:cNvPr>
          <p:cNvPicPr>
            <a:picLocks noChangeAspect="1"/>
          </p:cNvPicPr>
          <p:nvPr/>
        </p:nvPicPr>
        <p:blipFill>
          <a:blip r:embed="rId4"/>
          <a:stretch>
            <a:fillRect/>
          </a:stretch>
        </p:blipFill>
        <p:spPr>
          <a:xfrm>
            <a:off x="324463" y="1323802"/>
            <a:ext cx="3865572" cy="2640074"/>
          </a:xfrm>
          <a:prstGeom prst="rect">
            <a:avLst/>
          </a:prstGeom>
        </p:spPr>
      </p:pic>
      <p:sp>
        <p:nvSpPr>
          <p:cNvPr id="9" name="Rectangle 8">
            <a:extLst>
              <a:ext uri="{FF2B5EF4-FFF2-40B4-BE49-F238E27FC236}">
                <a16:creationId xmlns:a16="http://schemas.microsoft.com/office/drawing/2014/main" id="{EB8367AB-6202-8D42-80C2-4063704ABA73}"/>
              </a:ext>
            </a:extLst>
          </p:cNvPr>
          <p:cNvSpPr/>
          <p:nvPr/>
        </p:nvSpPr>
        <p:spPr>
          <a:xfrm>
            <a:off x="8685552" y="5081286"/>
            <a:ext cx="1766387" cy="17767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51200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10101</TotalTime>
  <Words>1433</Words>
  <Application>Microsoft Macintosh PowerPoint</Application>
  <PresentationFormat>Widescreen</PresentationFormat>
  <Paragraphs>182</Paragraphs>
  <Slides>28</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Merriweather</vt:lpstr>
      <vt:lpstr>Office Theme</vt:lpstr>
      <vt:lpstr>Sparse Modelling</vt:lpstr>
      <vt:lpstr>Sparse Modelling</vt:lpstr>
      <vt:lpstr>Learning objectives</vt:lpstr>
      <vt:lpstr>How do we decide which parameters to include?</vt:lpstr>
      <vt:lpstr>Purpose of Sparse Modelling </vt:lpstr>
      <vt:lpstr>Some example data:</vt:lpstr>
      <vt:lpstr>Some example data:</vt:lpstr>
      <vt:lpstr>Some example data:</vt:lpstr>
      <vt:lpstr>PowerPoint Presentation</vt:lpstr>
      <vt:lpstr>PowerPoint Presentation</vt:lpstr>
      <vt:lpstr>What’s missing in the deer model?</vt:lpstr>
      <vt:lpstr>What’s missing in the deer model?</vt:lpstr>
      <vt:lpstr>PowerPoint Presentation</vt:lpstr>
      <vt:lpstr>PowerPoint Presentation</vt:lpstr>
      <vt:lpstr>PowerPoint Presentation</vt:lpstr>
      <vt:lpstr>PowerPoint Presentation</vt:lpstr>
      <vt:lpstr>PowerPoint Presentation</vt:lpstr>
      <vt:lpstr>Some sparse modelling techniques</vt:lpstr>
      <vt:lpstr>Some sparse modelling techniques</vt:lpstr>
      <vt:lpstr>Some sparse modelling techniques</vt:lpstr>
      <vt:lpstr>Some sparse modelling techniques</vt:lpstr>
      <vt:lpstr>Ridge Regression</vt:lpstr>
      <vt:lpstr>PowerPoint Presentation</vt:lpstr>
      <vt:lpstr>PowerPoint Presentation</vt:lpstr>
      <vt:lpstr>PowerPoint Presentation</vt:lpstr>
      <vt:lpstr>Lasso and Ridge are really similar</vt:lpstr>
      <vt:lpstr>Lasso and Ridge are really similar</vt:lpstr>
      <vt:lpstr>Today: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Sparse Modelling</dc:title>
  <dc:creator>Eryn McFarlane</dc:creator>
  <cp:lastModifiedBy>Eryn McFarlane</cp:lastModifiedBy>
  <cp:revision>15</cp:revision>
  <dcterms:created xsi:type="dcterms:W3CDTF">2022-04-29T18:40:31Z</dcterms:created>
  <dcterms:modified xsi:type="dcterms:W3CDTF">2023-11-05T19:42:57Z</dcterms:modified>
</cp:coreProperties>
</file>

<file path=docProps/thumbnail.jpeg>
</file>